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6" name="Shape 14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vocats et citrons vert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Texte niveau 1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e niveau 1…"/>
          <p:cNvSpPr txBox="1"/>
          <p:nvPr>
            <p:ph type="body" sz="quarter" idx="1" hasCustomPrompt="1"/>
          </p:nvPr>
        </p:nvSpPr>
        <p:spPr>
          <a:xfrm>
            <a:off x="2430023" y="10675453"/>
            <a:ext cx="20200055" cy="6369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5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2"/>
          </a:xfrm>
          <a:prstGeom prst="rect">
            <a:avLst/>
          </a:prstGeom>
        </p:spPr>
        <p:txBody>
          <a:bodyPr numCol="1" spcCol="38100"/>
          <a:lstStyle>
            <a:lvl1pPr marL="300875" indent="-131851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9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Bol de salade avec du riz frit, des œufs durs et des baguette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04" name="Bol avec des beignets de saumon, de la salade et du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05" name="Bol de pâtes pappardelle avec du beurre maître d’hôtel, des noisettes grillées et des lamelles de parmesan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0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bol de salade avec du riz frit, des œufs durs et des baguette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e du titre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7" tIns="91437" rIns="91437" bIns="91437" anchor="b"/>
          <a:lstStyle>
            <a:lvl1pPr algn="ctr" defTabSz="1828800">
              <a:lnSpc>
                <a:spcPct val="90000"/>
              </a:lnSpc>
              <a:defRPr b="0" spc="0" sz="120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Texte du titre</a:t>
            </a:r>
          </a:p>
        </p:txBody>
      </p:sp>
      <p:sp>
        <p:nvSpPr>
          <p:cNvPr id="129" name="Texte niveau 1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7" tIns="91437" rIns="91437" bIns="91437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0" name="Numéro de diapositive"/>
          <p:cNvSpPr txBox="1"/>
          <p:nvPr>
            <p:ph type="sldNum" sz="quarter" idx="2"/>
          </p:nvPr>
        </p:nvSpPr>
        <p:spPr>
          <a:xfrm>
            <a:off x="22203056" y="12835871"/>
            <a:ext cx="504545" cy="483907"/>
          </a:xfrm>
          <a:prstGeom prst="rect">
            <a:avLst/>
          </a:prstGeom>
        </p:spPr>
        <p:txBody>
          <a:bodyPr lIns="91437" tIns="91437" rIns="91437" bIns="91437" anchor="ctr"/>
          <a:lstStyle>
            <a:lvl1pPr algn="r" defTabSz="1828800"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iapositive de titr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e du titre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7" tIns="91437" rIns="91437" bIns="91437" anchor="b"/>
          <a:lstStyle>
            <a:lvl1pPr algn="ctr" defTabSz="1828800">
              <a:lnSpc>
                <a:spcPct val="90000"/>
              </a:lnSpc>
              <a:defRPr b="0" spc="0" sz="120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Texte du titre</a:t>
            </a:r>
          </a:p>
        </p:txBody>
      </p:sp>
      <p:sp>
        <p:nvSpPr>
          <p:cNvPr id="138" name="Texte niveau 1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7" tIns="91437" rIns="91437" bIns="91437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9" name="Numéro de diapositive"/>
          <p:cNvSpPr txBox="1"/>
          <p:nvPr>
            <p:ph type="sldNum" sz="quarter" idx="2"/>
          </p:nvPr>
        </p:nvSpPr>
        <p:spPr>
          <a:xfrm>
            <a:off x="22203056" y="12835871"/>
            <a:ext cx="504545" cy="483907"/>
          </a:xfrm>
          <a:prstGeom prst="rect">
            <a:avLst/>
          </a:prstGeom>
        </p:spPr>
        <p:txBody>
          <a:bodyPr lIns="91437" tIns="91437" rIns="91437" bIns="91437" anchor="ctr"/>
          <a:lstStyle>
            <a:lvl1pPr algn="r" defTabSz="1828800"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l avec des beignets de saumon, de la salade et du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3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24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uméro de diapositive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33" name="Texte niveau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Texte niveau 1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3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51" name="Numéro de diapositive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59" name="Texte niveau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68" name="Texte niveau 1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9" name="Texte niveau 1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7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e niveau 1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6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8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Relationship Id="rId3" Type="http://schemas.openxmlformats.org/officeDocument/2006/relationships/image" Target="../media/image1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Relationship Id="rId3" Type="http://schemas.openxmlformats.org/officeDocument/2006/relationships/image" Target="../media/image18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png"/><Relationship Id="rId3" Type="http://schemas.openxmlformats.org/officeDocument/2006/relationships/image" Target="../media/image34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3" Type="http://schemas.openxmlformats.org/officeDocument/2006/relationships/image" Target="../media/image49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hyperlink" Target="https://youtu.be/X9BrFxJYimk" TargetMode="Externa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59.png"/><Relationship Id="rId5" Type="http://schemas.openxmlformats.org/officeDocument/2006/relationships/hyperlink" Target="https://youtu.be/tLdkbCZ0dg8?t=1" TargetMode="External"/><Relationship Id="rId6" Type="http://schemas.openxmlformats.org/officeDocument/2006/relationships/image" Target="../media/image68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69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59.png"/><Relationship Id="rId5" Type="http://schemas.openxmlformats.org/officeDocument/2006/relationships/hyperlink" Target="https://youtu.be/a8AkOUl97pQ" TargetMode="External"/><Relationship Id="rId6" Type="http://schemas.openxmlformats.org/officeDocument/2006/relationships/image" Target="../media/image75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9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7" Type="http://schemas.openxmlformats.org/officeDocument/2006/relationships/image" Target="../media/image87.pn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8.pn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90.pn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2.jpeg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4.png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5.pn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6" Type="http://schemas.openxmlformats.org/officeDocument/2006/relationships/image" Target="../media/image111.png"/><Relationship Id="rId7" Type="http://schemas.openxmlformats.org/officeDocument/2006/relationships/image" Target="../media/image112.png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0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5.png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5.png"/><Relationship Id="rId3" Type="http://schemas.openxmlformats.org/officeDocument/2006/relationships/image" Target="../media/image119.png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4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ZoneTexte 10"/>
          <p:cNvSpPr txBox="1"/>
          <p:nvPr/>
        </p:nvSpPr>
        <p:spPr>
          <a:xfrm>
            <a:off x="1723533" y="6027759"/>
            <a:ext cx="7851746" cy="3840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37" tIns="91437" rIns="91437" bIns="91437">
            <a:spAutoFit/>
          </a:bodyPr>
          <a:lstStyle>
            <a:lvl1pPr algn="l" defTabSz="1828800">
              <a:defRPr b="1" sz="52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Présentation accompagnant le livret « former à la cybersécurité »</a:t>
            </a:r>
          </a:p>
        </p:txBody>
      </p:sp>
      <p:pic>
        <p:nvPicPr>
          <p:cNvPr id="149" name="Image 8" descr="Imag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2914" y="2042355"/>
            <a:ext cx="5302360" cy="2549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vidéo-collée.png" descr="vidéo-collé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20163" y="-93458"/>
            <a:ext cx="12592070" cy="139029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36369"/>
            <a:ext cx="900001" cy="9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210" name="ZoneTexte 10"/>
          <p:cNvSpPr txBox="1"/>
          <p:nvPr/>
        </p:nvSpPr>
        <p:spPr>
          <a:xfrm>
            <a:off x="9425353" y="5378450"/>
            <a:ext cx="11107084" cy="295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5400">
                <a:solidFill>
                  <a:srgbClr val="42C0B8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Cyberespace : un mot apparu pour la première fois dans un livre de science fiction.</a:t>
            </a:r>
          </a:p>
        </p:txBody>
      </p:sp>
      <p:pic>
        <p:nvPicPr>
          <p:cNvPr id="211" name="Image 8" descr="Imag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31597" y="3771939"/>
            <a:ext cx="6098003" cy="79539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36369"/>
            <a:ext cx="900001" cy="9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215" name="ZoneTexte 12"/>
          <p:cNvSpPr txBox="1"/>
          <p:nvPr/>
        </p:nvSpPr>
        <p:spPr>
          <a:xfrm>
            <a:off x="1277317" y="3819151"/>
            <a:ext cx="21431455" cy="6473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5400">
                <a:solidFill>
                  <a:srgbClr val="42C0B8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Internet est un élément central du cyberspace.</a:t>
            </a:r>
          </a:p>
          <a:p>
            <a:pPr algn="l">
              <a:lnSpc>
                <a:spcPct val="114000"/>
              </a:lnSpc>
              <a:defRPr sz="5400">
                <a:solidFill>
                  <a:srgbClr val="2F2F2F"/>
                </a:solidFill>
                <a:latin typeface="Marianne"/>
                <a:ea typeface="Marianne"/>
                <a:cs typeface="Marianne"/>
                <a:sym typeface="Marianne"/>
              </a:defRPr>
            </a:pPr>
          </a:p>
          <a:p>
            <a: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A l’origine : </a:t>
            </a:r>
            <a:r>
              <a:rPr b="0"/>
              <a:t>des réseaux informatiques militaires ou créés à des fins de recherche scientifique dans les années 70, progressivement connectés entre eux, pour former un réseau mondial aujourd’hui.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36369"/>
            <a:ext cx="900001" cy="9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219" name="ZoneTexte 10"/>
          <p:cNvSpPr txBox="1"/>
          <p:nvPr/>
        </p:nvSpPr>
        <p:spPr>
          <a:xfrm>
            <a:off x="16951568" y="5378450"/>
            <a:ext cx="7056956" cy="295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1" sz="5400">
                <a:solidFill>
                  <a:srgbClr val="42C0B8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3 couches pour 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defRPr b="1" sz="5400">
                <a:solidFill>
                  <a:srgbClr val="42C0B8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décrire le cyberespace</a:t>
            </a:r>
          </a:p>
        </p:txBody>
      </p:sp>
      <p:pic>
        <p:nvPicPr>
          <p:cNvPr id="220" name="Image 11" descr="Image 1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2888846"/>
            <a:ext cx="16037169" cy="96645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13"/>
          <p:cNvSpPr/>
          <p:nvPr/>
        </p:nvSpPr>
        <p:spPr>
          <a:xfrm>
            <a:off x="0" y="1556310"/>
            <a:ext cx="24384000" cy="12168001"/>
          </a:xfrm>
          <a:prstGeom prst="rect">
            <a:avLst/>
          </a:prstGeom>
          <a:solidFill>
            <a:srgbClr val="EFCE8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223" name="Image 2" descr="Imag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17985" y="3314920"/>
            <a:ext cx="8148027" cy="88447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Image 4" descr="Image 4"/>
          <p:cNvPicPr>
            <a:picLocks noChangeAspect="1"/>
          </p:cNvPicPr>
          <p:nvPr/>
        </p:nvPicPr>
        <p:blipFill>
          <a:blip r:embed="rId3">
            <a:extLst/>
          </a:blip>
          <a:srcRect l="35217" t="1026" r="34357" b="83373"/>
          <a:stretch>
            <a:fillRect/>
          </a:stretch>
        </p:blipFill>
        <p:spPr>
          <a:xfrm>
            <a:off x="10398367" y="0"/>
            <a:ext cx="3587264" cy="26716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et les données à protéger</a:t>
            </a:r>
          </a:p>
        </p:txBody>
      </p:sp>
      <p:sp>
        <p:nvSpPr>
          <p:cNvPr id="227" name="ZoneTexte 3"/>
          <p:cNvSpPr txBox="1"/>
          <p:nvPr/>
        </p:nvSpPr>
        <p:spPr>
          <a:xfrm>
            <a:off x="1277317" y="3154132"/>
            <a:ext cx="21431455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DCA6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Deux notions essentielles</a:t>
            </a:r>
          </a:p>
        </p:txBody>
      </p:sp>
      <p:pic>
        <p:nvPicPr>
          <p:cNvPr id="228" name="Image 7" descr="Imag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09546"/>
            <a:ext cx="920374" cy="912860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Ellipse 9"/>
          <p:cNvSpPr/>
          <p:nvPr/>
        </p:nvSpPr>
        <p:spPr>
          <a:xfrm>
            <a:off x="1231598" y="5534523"/>
            <a:ext cx="2160000" cy="2160001"/>
          </a:xfrm>
          <a:prstGeom prst="ellipse">
            <a:avLst/>
          </a:prstGeom>
          <a:solidFill>
            <a:srgbClr val="DCA6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30" name="ZoneTexte 16"/>
          <p:cNvSpPr txBox="1"/>
          <p:nvPr/>
        </p:nvSpPr>
        <p:spPr>
          <a:xfrm>
            <a:off x="2072999" y="5893508"/>
            <a:ext cx="1239629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31" name="Ellipse 11"/>
          <p:cNvSpPr/>
          <p:nvPr/>
        </p:nvSpPr>
        <p:spPr>
          <a:xfrm>
            <a:off x="1231598" y="8697520"/>
            <a:ext cx="2160000" cy="2160001"/>
          </a:xfrm>
          <a:prstGeom prst="ellipse">
            <a:avLst/>
          </a:prstGeom>
          <a:solidFill>
            <a:srgbClr val="DCA6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32" name="ZoneTexte 12"/>
          <p:cNvSpPr txBox="1"/>
          <p:nvPr/>
        </p:nvSpPr>
        <p:spPr>
          <a:xfrm>
            <a:off x="2027278" y="9056506"/>
            <a:ext cx="1239629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233" name="ZoneTexte 13"/>
          <p:cNvSpPr txBox="1"/>
          <p:nvPr/>
        </p:nvSpPr>
        <p:spPr>
          <a:xfrm>
            <a:off x="4115228" y="6078901"/>
            <a:ext cx="21431455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 systèmes d’information</a:t>
            </a:r>
          </a:p>
        </p:txBody>
      </p:sp>
      <p:sp>
        <p:nvSpPr>
          <p:cNvPr id="234" name="ZoneTexte 14"/>
          <p:cNvSpPr txBox="1"/>
          <p:nvPr/>
        </p:nvSpPr>
        <p:spPr>
          <a:xfrm>
            <a:off x="4232998" y="9188571"/>
            <a:ext cx="21431455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données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et les données à protéger</a:t>
            </a:r>
          </a:p>
        </p:txBody>
      </p:sp>
      <p:pic>
        <p:nvPicPr>
          <p:cNvPr id="237" name="Image 7" descr="Imag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09546"/>
            <a:ext cx="920374" cy="912860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DCA6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39" name="ZoneTexte 6"/>
          <p:cNvSpPr txBox="1"/>
          <p:nvPr/>
        </p:nvSpPr>
        <p:spPr>
          <a:xfrm>
            <a:off x="3851252" y="5413615"/>
            <a:ext cx="12109602" cy="387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Quels données et systèmes d’information doivent être protégés en priorité</a:t>
            </a:r>
          </a:p>
        </p:txBody>
      </p:sp>
      <p:sp>
        <p:nvSpPr>
          <p:cNvPr id="240" name="ZoneTexte 8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et les données à protéger</a:t>
            </a:r>
          </a:p>
        </p:txBody>
      </p:sp>
      <p:pic>
        <p:nvPicPr>
          <p:cNvPr id="243" name="Image 7" descr="Imag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09546"/>
            <a:ext cx="920374" cy="9128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Image 9" descr="Imag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3342" y="3232057"/>
            <a:ext cx="2427554" cy="18827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Image 11" descr="Imag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13342" y="5267483"/>
            <a:ext cx="2427554" cy="21667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age 13" descr="Image 1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09983" y="8073969"/>
            <a:ext cx="2667405" cy="18639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Image 15" descr="Image 1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71569" y="10315348"/>
            <a:ext cx="2427555" cy="2209801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ZoneTexte 16"/>
          <p:cNvSpPr txBox="1"/>
          <p:nvPr/>
        </p:nvSpPr>
        <p:spPr>
          <a:xfrm>
            <a:off x="4668182" y="3740332"/>
            <a:ext cx="18356756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données à caractère personnel de chaque personne.</a:t>
            </a:r>
          </a:p>
        </p:txBody>
      </p:sp>
      <p:sp>
        <p:nvSpPr>
          <p:cNvPr id="249" name="ZoneTexte 18"/>
          <p:cNvSpPr txBox="1"/>
          <p:nvPr/>
        </p:nvSpPr>
        <p:spPr>
          <a:xfrm>
            <a:off x="4668182" y="5480329"/>
            <a:ext cx="18356756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d’information et les données des entreprises, des administrations, collectivités, associations, établissements scolaires, universitaires…</a:t>
            </a:r>
          </a:p>
        </p:txBody>
      </p:sp>
      <p:sp>
        <p:nvSpPr>
          <p:cNvPr id="250" name="ZoneTexte 19"/>
          <p:cNvSpPr txBox="1"/>
          <p:nvPr/>
        </p:nvSpPr>
        <p:spPr>
          <a:xfrm>
            <a:off x="4668181" y="8133256"/>
            <a:ext cx="18356756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d’information des opérateurs publics et/ou privés d’infrastructures critiques (énergie, télécommunications, santé, alimentation, etc.).</a:t>
            </a:r>
          </a:p>
        </p:txBody>
      </p:sp>
      <p:sp>
        <p:nvSpPr>
          <p:cNvPr id="251" name="ZoneTexte 20"/>
          <p:cNvSpPr txBox="1"/>
          <p:nvPr/>
        </p:nvSpPr>
        <p:spPr>
          <a:xfrm>
            <a:off x="4668181" y="10935988"/>
            <a:ext cx="18356756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informations classifiées de l’Etat.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systèmes et les données à protéger</a:t>
            </a:r>
          </a:p>
        </p:txBody>
      </p:sp>
      <p:pic>
        <p:nvPicPr>
          <p:cNvPr id="254" name="Image 7" descr="Imag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09546"/>
            <a:ext cx="920374" cy="912860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ZoneTexte 1"/>
          <p:cNvSpPr txBox="1"/>
          <p:nvPr/>
        </p:nvSpPr>
        <p:spPr>
          <a:xfrm>
            <a:off x="1277317" y="3154132"/>
            <a:ext cx="21431455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DCA6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2 défis à relever</a:t>
            </a:r>
          </a:p>
        </p:txBody>
      </p:sp>
      <p:sp>
        <p:nvSpPr>
          <p:cNvPr id="256" name="Ellipse 3"/>
          <p:cNvSpPr/>
          <p:nvPr/>
        </p:nvSpPr>
        <p:spPr>
          <a:xfrm>
            <a:off x="1231597" y="5534523"/>
            <a:ext cx="1620002" cy="1620001"/>
          </a:xfrm>
          <a:prstGeom prst="ellipse">
            <a:avLst/>
          </a:prstGeom>
          <a:solidFill>
            <a:srgbClr val="DCA6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57" name="ZoneTexte 6"/>
          <p:cNvSpPr txBox="1"/>
          <p:nvPr/>
        </p:nvSpPr>
        <p:spPr>
          <a:xfrm>
            <a:off x="1785614" y="5632249"/>
            <a:ext cx="1239629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58" name="Ellipse 8"/>
          <p:cNvSpPr/>
          <p:nvPr/>
        </p:nvSpPr>
        <p:spPr>
          <a:xfrm>
            <a:off x="1231596" y="8351352"/>
            <a:ext cx="1620002" cy="1620001"/>
          </a:xfrm>
          <a:prstGeom prst="ellipse">
            <a:avLst/>
          </a:prstGeom>
          <a:solidFill>
            <a:srgbClr val="DCA6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59" name="ZoneTexte 10"/>
          <p:cNvSpPr txBox="1"/>
          <p:nvPr/>
        </p:nvSpPr>
        <p:spPr>
          <a:xfrm>
            <a:off x="1739893" y="8449078"/>
            <a:ext cx="1239629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260" name="ZoneTexte 12"/>
          <p:cNvSpPr txBox="1"/>
          <p:nvPr/>
        </p:nvSpPr>
        <p:spPr>
          <a:xfrm>
            <a:off x="3888139" y="5465233"/>
            <a:ext cx="18611626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environnement numérique de plus en plus interconnecté et plus complexe à sécuriser.</a:t>
            </a:r>
          </a:p>
        </p:txBody>
      </p:sp>
      <p:sp>
        <p:nvSpPr>
          <p:cNvPr id="261" name="ZoneTexte 14"/>
          <p:cNvSpPr txBox="1"/>
          <p:nvPr/>
        </p:nvSpPr>
        <p:spPr>
          <a:xfrm>
            <a:off x="3997864" y="8326222"/>
            <a:ext cx="18078002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De plus en plus d’acteurs impliqués, portant chacun une responsabilité dans la sécurisation des systèmes.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81A78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264" name="Image 3" descr="Imag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04006" y="337017"/>
            <a:ext cx="1822381" cy="2103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Image 7" descr="Imag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26087" y="3651829"/>
            <a:ext cx="9131827" cy="83693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cybersécurité</a:t>
            </a:r>
          </a:p>
        </p:txBody>
      </p:sp>
      <p:sp>
        <p:nvSpPr>
          <p:cNvPr id="268" name="ZoneTexte 13"/>
          <p:cNvSpPr txBox="1"/>
          <p:nvPr/>
        </p:nvSpPr>
        <p:spPr>
          <a:xfrm>
            <a:off x="1282488" y="4672041"/>
            <a:ext cx="21431455" cy="512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72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La cybersécurité désigne l’ensemble des activités visant à protéger les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>
              <a:defRPr b="1" sz="72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données et les systèmes d’information contre les menaces issues du cyberespace.</a:t>
            </a:r>
          </a:p>
        </p:txBody>
      </p:sp>
      <p:pic>
        <p:nvPicPr>
          <p:cNvPr id="269" name="Image 8" descr="Imag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359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ZoneTexte 5"/>
          <p:cNvSpPr txBox="1"/>
          <p:nvPr/>
        </p:nvSpPr>
        <p:spPr>
          <a:xfrm>
            <a:off x="1888984" y="5796172"/>
            <a:ext cx="20606032" cy="164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>
              <a:defRPr b="1" sz="44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Cette présentation peut être utilisée en partie ou en totalité</a:t>
            </a:r>
            <a:r>
              <a:rPr b="0"/>
              <a:t>. Les thématiques marquées d’un       constituent le tronc commun minimal.</a:t>
            </a:r>
          </a:p>
        </p:txBody>
      </p:sp>
      <p:sp>
        <p:nvSpPr>
          <p:cNvPr id="153" name="Soleil 1"/>
          <p:cNvSpPr/>
          <p:nvPr/>
        </p:nvSpPr>
        <p:spPr>
          <a:xfrm>
            <a:off x="9703776" y="6702686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cybersécurité</a:t>
            </a:r>
          </a:p>
        </p:txBody>
      </p:sp>
      <p:sp>
        <p:nvSpPr>
          <p:cNvPr id="272" name="ZoneTexte 13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00724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Protéger les systèmes d’information et les données, c’est garantir leur</a:t>
            </a:r>
          </a:p>
        </p:txBody>
      </p:sp>
      <p:pic>
        <p:nvPicPr>
          <p:cNvPr id="273" name="Image 8" descr="Imag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359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Image 3" descr="Imag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16207" y="8652265"/>
            <a:ext cx="9452122" cy="3099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Image 7" descr="Image 7"/>
          <p:cNvPicPr>
            <a:picLocks noChangeAspect="1"/>
          </p:cNvPicPr>
          <p:nvPr/>
        </p:nvPicPr>
        <p:blipFill>
          <a:blip r:embed="rId4">
            <a:extLst/>
          </a:blip>
          <a:srcRect l="0" t="0" r="0" b="15324"/>
          <a:stretch>
            <a:fillRect/>
          </a:stretch>
        </p:blipFill>
        <p:spPr>
          <a:xfrm>
            <a:off x="8997901" y="6867366"/>
            <a:ext cx="6701708" cy="23945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 10" descr="Image 1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180383" y="4365194"/>
            <a:ext cx="9878241" cy="2750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cybersécurité</a:t>
            </a:r>
          </a:p>
        </p:txBody>
      </p:sp>
      <p:pic>
        <p:nvPicPr>
          <p:cNvPr id="279" name="Image 8" descr="Imag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35914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ZoneTexte 1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00724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2 dimensions de la cybersécurité</a:t>
            </a:r>
          </a:p>
        </p:txBody>
      </p:sp>
      <p:sp>
        <p:nvSpPr>
          <p:cNvPr id="281" name="Rectangle : coins arrondis 14"/>
          <p:cNvSpPr/>
          <p:nvPr/>
        </p:nvSpPr>
        <p:spPr>
          <a:xfrm>
            <a:off x="-803941" y="4907062"/>
            <a:ext cx="19379323" cy="3492001"/>
          </a:xfrm>
          <a:prstGeom prst="roundRect">
            <a:avLst>
              <a:gd name="adj" fmla="val 21978"/>
            </a:avLst>
          </a:prstGeom>
          <a:solidFill>
            <a:srgbClr val="00724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82" name="Rectangle : coins arrondis 17"/>
          <p:cNvSpPr/>
          <p:nvPr/>
        </p:nvSpPr>
        <p:spPr>
          <a:xfrm>
            <a:off x="6559122" y="9379749"/>
            <a:ext cx="20044517" cy="2988001"/>
          </a:xfrm>
          <a:prstGeom prst="roundRect">
            <a:avLst>
              <a:gd name="adj" fmla="val 19313"/>
            </a:avLst>
          </a:prstGeom>
          <a:solidFill>
            <a:srgbClr val="00724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283" name="Image 20" descr="Image 2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7150" y="5275155"/>
            <a:ext cx="16249660" cy="2691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age 22" descr="Image 2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47396" y="9797702"/>
            <a:ext cx="16407340" cy="24621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Image 23" descr="Image 2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0368" y="4089400"/>
            <a:ext cx="4984616" cy="1533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Image 24" descr="Image 24"/>
          <p:cNvPicPr>
            <a:picLocks noChangeAspect="1"/>
          </p:cNvPicPr>
          <p:nvPr/>
        </p:nvPicPr>
        <p:blipFill>
          <a:blip r:embed="rId6">
            <a:extLst/>
          </a:blip>
          <a:srcRect l="0" t="17083" r="0" b="0"/>
          <a:stretch>
            <a:fillRect/>
          </a:stretch>
        </p:blipFill>
        <p:spPr>
          <a:xfrm>
            <a:off x="7034156" y="8848756"/>
            <a:ext cx="4167061" cy="11568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cybersécurité</a:t>
            </a:r>
          </a:p>
        </p:txBody>
      </p:sp>
      <p:pic>
        <p:nvPicPr>
          <p:cNvPr id="289" name="Image 8" descr="Imag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35914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ZoneTexte 1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00724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acteurs de la cybersécurité en France</a:t>
            </a:r>
          </a:p>
        </p:txBody>
      </p:sp>
      <p:pic>
        <p:nvPicPr>
          <p:cNvPr id="291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4607128"/>
            <a:ext cx="6731576" cy="6710069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ZoneTexte 7"/>
          <p:cNvSpPr txBox="1"/>
          <p:nvPr/>
        </p:nvSpPr>
        <p:spPr>
          <a:xfrm>
            <a:off x="9032962" y="5037394"/>
            <a:ext cx="12788542" cy="6473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3E3E3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Des acteurs publics et privés aident à renforcer la cybersécurité des administrations, des entreprises, des citoyens parmi lesquels l’Agence nationale de la sécurité des systèmes d’information.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D9CAC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295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52671" y="3286068"/>
            <a:ext cx="8478657" cy="85161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Image 12" descr="Image 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14635" y="302587"/>
            <a:ext cx="1801121" cy="2103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299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4 dimensions de la menace cyber</a:t>
            </a:r>
          </a:p>
        </p:txBody>
      </p:sp>
      <p:sp>
        <p:nvSpPr>
          <p:cNvPr id="301" name="ZoneTexte 14"/>
          <p:cNvSpPr txBox="1"/>
          <p:nvPr/>
        </p:nvSpPr>
        <p:spPr>
          <a:xfrm>
            <a:off x="3807819" y="6617299"/>
            <a:ext cx="14790061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ou plusieurs objectifs</a:t>
            </a:r>
          </a:p>
        </p:txBody>
      </p:sp>
      <p:sp>
        <p:nvSpPr>
          <p:cNvPr id="302" name="ZoneTexte 15"/>
          <p:cNvSpPr txBox="1"/>
          <p:nvPr/>
        </p:nvSpPr>
        <p:spPr>
          <a:xfrm>
            <a:off x="3807820" y="8172701"/>
            <a:ext cx="12788542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cible</a:t>
            </a:r>
          </a:p>
        </p:txBody>
      </p:sp>
      <p:sp>
        <p:nvSpPr>
          <p:cNvPr id="303" name="ZoneTexte 16"/>
          <p:cNvSpPr txBox="1"/>
          <p:nvPr/>
        </p:nvSpPr>
        <p:spPr>
          <a:xfrm>
            <a:off x="3768631" y="9675849"/>
            <a:ext cx="12788542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cyberattaque</a:t>
            </a:r>
          </a:p>
        </p:txBody>
      </p:sp>
      <p:sp>
        <p:nvSpPr>
          <p:cNvPr id="304" name="ZoneTexte 20"/>
          <p:cNvSpPr txBox="1"/>
          <p:nvPr/>
        </p:nvSpPr>
        <p:spPr>
          <a:xfrm>
            <a:off x="3807821" y="5059114"/>
            <a:ext cx="15165981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attaquant ou un groupe d’attaquants</a:t>
            </a:r>
          </a:p>
        </p:txBody>
      </p:sp>
      <p:sp>
        <p:nvSpPr>
          <p:cNvPr id="305" name="Ellipse 21"/>
          <p:cNvSpPr/>
          <p:nvPr/>
        </p:nvSpPr>
        <p:spPr>
          <a:xfrm>
            <a:off x="2041495" y="5012006"/>
            <a:ext cx="1080001" cy="1080001"/>
          </a:xfrm>
          <a:prstGeom prst="ellipse">
            <a:avLst/>
          </a:prstGeom>
          <a:solidFill>
            <a:srgbClr val="9B8E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06" name="ZoneTexte 22"/>
          <p:cNvSpPr txBox="1"/>
          <p:nvPr/>
        </p:nvSpPr>
        <p:spPr>
          <a:xfrm>
            <a:off x="2382034" y="5033320"/>
            <a:ext cx="690495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07" name="Ellipse 23"/>
          <p:cNvSpPr/>
          <p:nvPr/>
        </p:nvSpPr>
        <p:spPr>
          <a:xfrm>
            <a:off x="2041495" y="6592985"/>
            <a:ext cx="1080001" cy="1080001"/>
          </a:xfrm>
          <a:prstGeom prst="ellipse">
            <a:avLst/>
          </a:prstGeom>
          <a:solidFill>
            <a:srgbClr val="9B8E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08" name="ZoneTexte 24"/>
          <p:cNvSpPr txBox="1"/>
          <p:nvPr/>
        </p:nvSpPr>
        <p:spPr>
          <a:xfrm>
            <a:off x="2355907" y="6614298"/>
            <a:ext cx="690495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309" name="Ellipse 25"/>
          <p:cNvSpPr/>
          <p:nvPr/>
        </p:nvSpPr>
        <p:spPr>
          <a:xfrm>
            <a:off x="2008346" y="8171743"/>
            <a:ext cx="1080001" cy="1080001"/>
          </a:xfrm>
          <a:prstGeom prst="ellipse">
            <a:avLst/>
          </a:prstGeom>
          <a:solidFill>
            <a:srgbClr val="9B8E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10" name="ZoneTexte 26"/>
          <p:cNvSpPr txBox="1"/>
          <p:nvPr/>
        </p:nvSpPr>
        <p:spPr>
          <a:xfrm>
            <a:off x="2322758" y="8193058"/>
            <a:ext cx="690495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311" name="Ellipse 27"/>
          <p:cNvSpPr/>
          <p:nvPr/>
        </p:nvSpPr>
        <p:spPr>
          <a:xfrm>
            <a:off x="2008346" y="9728173"/>
            <a:ext cx="1080001" cy="1080001"/>
          </a:xfrm>
          <a:prstGeom prst="ellipse">
            <a:avLst/>
          </a:prstGeom>
          <a:solidFill>
            <a:srgbClr val="9B8E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12" name="ZoneTexte 28"/>
          <p:cNvSpPr txBox="1"/>
          <p:nvPr/>
        </p:nvSpPr>
        <p:spPr>
          <a:xfrm>
            <a:off x="2322758" y="9749488"/>
            <a:ext cx="690495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15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principaux profils d’attaquants (1/2)</a:t>
            </a:r>
          </a:p>
        </p:txBody>
      </p:sp>
      <p:sp>
        <p:nvSpPr>
          <p:cNvPr id="317" name="ZoneTexte 20"/>
          <p:cNvSpPr txBox="1"/>
          <p:nvPr/>
        </p:nvSpPr>
        <p:spPr>
          <a:xfrm>
            <a:off x="3807821" y="5294247"/>
            <a:ext cx="1819656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attaquants amateurs</a:t>
            </a:r>
          </a:p>
        </p:txBody>
      </p:sp>
      <p:pic>
        <p:nvPicPr>
          <p:cNvPr id="318" name="Image 3" descr="Imag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6240" y="4686508"/>
            <a:ext cx="2133601" cy="2171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Image 7" descr="Imag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64190" y="7294433"/>
            <a:ext cx="1917701" cy="166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Image 9" descr="Image 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81640" y="9141538"/>
            <a:ext cx="2082801" cy="1917701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ZoneTexte 31"/>
          <p:cNvSpPr txBox="1"/>
          <p:nvPr/>
        </p:nvSpPr>
        <p:spPr>
          <a:xfrm>
            <a:off x="3807819" y="9589117"/>
            <a:ext cx="17543420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cyberhacktivistes</a:t>
            </a:r>
          </a:p>
        </p:txBody>
      </p:sp>
      <p:sp>
        <p:nvSpPr>
          <p:cNvPr id="322" name="ZoneTexte 8"/>
          <p:cNvSpPr txBox="1"/>
          <p:nvPr/>
        </p:nvSpPr>
        <p:spPr>
          <a:xfrm>
            <a:off x="3807820" y="7269825"/>
            <a:ext cx="19737980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attaquants « vengeurs » ou « malveillants » avec avec une motivation personnelle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25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principaux profils d’attaquants (2/2)</a:t>
            </a:r>
          </a:p>
        </p:txBody>
      </p:sp>
      <p:pic>
        <p:nvPicPr>
          <p:cNvPr id="327" name="Image 13" descr="Image 1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59440" y="4801441"/>
            <a:ext cx="1930401" cy="1841501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ZoneTexte 30"/>
          <p:cNvSpPr txBox="1"/>
          <p:nvPr/>
        </p:nvSpPr>
        <p:spPr>
          <a:xfrm>
            <a:off x="3807820" y="7442613"/>
            <a:ext cx="1890612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cybercriminels / mercenaires</a:t>
            </a:r>
          </a:p>
        </p:txBody>
      </p:sp>
      <p:sp>
        <p:nvSpPr>
          <p:cNvPr id="329" name="ZoneTexte 31"/>
          <p:cNvSpPr txBox="1"/>
          <p:nvPr/>
        </p:nvSpPr>
        <p:spPr>
          <a:xfrm>
            <a:off x="3807821" y="9558635"/>
            <a:ext cx="1516598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Etats </a:t>
            </a:r>
          </a:p>
        </p:txBody>
      </p:sp>
      <p:sp>
        <p:nvSpPr>
          <p:cNvPr id="330" name="ZoneTexte 1"/>
          <p:cNvSpPr txBox="1"/>
          <p:nvPr/>
        </p:nvSpPr>
        <p:spPr>
          <a:xfrm>
            <a:off x="3807819" y="5294247"/>
            <a:ext cx="19555100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attaquants expérimentés</a:t>
            </a:r>
          </a:p>
        </p:txBody>
      </p:sp>
      <p:pic>
        <p:nvPicPr>
          <p:cNvPr id="331" name="Image 8" descr="Imag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3390" y="7158770"/>
            <a:ext cx="2222501" cy="163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Image 10" descr="Image 1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9440" y="9072957"/>
            <a:ext cx="1765301" cy="1955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35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objectifs possibles des attaquants (1/2)</a:t>
            </a:r>
          </a:p>
        </p:txBody>
      </p:sp>
      <p:sp>
        <p:nvSpPr>
          <p:cNvPr id="337" name="ZoneTexte 30"/>
          <p:cNvSpPr txBox="1"/>
          <p:nvPr/>
        </p:nvSpPr>
        <p:spPr>
          <a:xfrm>
            <a:off x="3807820" y="7442613"/>
            <a:ext cx="1890612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L’argent</a:t>
            </a:r>
          </a:p>
        </p:txBody>
      </p:sp>
      <p:sp>
        <p:nvSpPr>
          <p:cNvPr id="338" name="ZoneTexte 31"/>
          <p:cNvSpPr txBox="1"/>
          <p:nvPr/>
        </p:nvSpPr>
        <p:spPr>
          <a:xfrm>
            <a:off x="3807821" y="9558635"/>
            <a:ext cx="1516598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L’influence, l’agitation, idéologie</a:t>
            </a:r>
          </a:p>
        </p:txBody>
      </p:sp>
      <p:sp>
        <p:nvSpPr>
          <p:cNvPr id="339" name="ZoneTexte 1"/>
          <p:cNvSpPr txBox="1"/>
          <p:nvPr/>
        </p:nvSpPr>
        <p:spPr>
          <a:xfrm>
            <a:off x="3807819" y="5294247"/>
            <a:ext cx="19555100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L’amusement</a:t>
            </a:r>
          </a:p>
        </p:txBody>
      </p:sp>
      <p:pic>
        <p:nvPicPr>
          <p:cNvPr id="340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3998" y="4682964"/>
            <a:ext cx="2019301" cy="208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Image 9" descr="Imag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3998" y="7146108"/>
            <a:ext cx="1828801" cy="171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Image 15" descr="Image 1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9698" y="9240953"/>
            <a:ext cx="2133601" cy="1866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45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objectifs possibles des attaquants (2/2)</a:t>
            </a:r>
          </a:p>
        </p:txBody>
      </p:sp>
      <p:sp>
        <p:nvSpPr>
          <p:cNvPr id="347" name="ZoneTexte 30"/>
          <p:cNvSpPr txBox="1"/>
          <p:nvPr/>
        </p:nvSpPr>
        <p:spPr>
          <a:xfrm>
            <a:off x="3807820" y="7442613"/>
            <a:ext cx="1890612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pré-positionnement stratégique</a:t>
            </a:r>
          </a:p>
        </p:txBody>
      </p:sp>
      <p:sp>
        <p:nvSpPr>
          <p:cNvPr id="348" name="ZoneTexte 31"/>
          <p:cNvSpPr txBox="1"/>
          <p:nvPr/>
        </p:nvSpPr>
        <p:spPr>
          <a:xfrm>
            <a:off x="3807821" y="9558635"/>
            <a:ext cx="1516598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sabotage, la destruction</a:t>
            </a:r>
          </a:p>
        </p:txBody>
      </p:sp>
      <p:sp>
        <p:nvSpPr>
          <p:cNvPr id="349" name="ZoneTexte 1"/>
          <p:cNvSpPr txBox="1"/>
          <p:nvPr/>
        </p:nvSpPr>
        <p:spPr>
          <a:xfrm>
            <a:off x="3807819" y="5294247"/>
            <a:ext cx="19555100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L’espionnage</a:t>
            </a:r>
          </a:p>
        </p:txBody>
      </p:sp>
      <p:pic>
        <p:nvPicPr>
          <p:cNvPr id="350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3998" y="4682964"/>
            <a:ext cx="2019301" cy="208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Image 9" descr="Imag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3998" y="7146108"/>
            <a:ext cx="1828801" cy="171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Image 15" descr="Image 1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59698" y="9240953"/>
            <a:ext cx="2133601" cy="1866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3" name="Image 7" descr="Image 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36768" y="4817242"/>
            <a:ext cx="1943101" cy="177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Image 10" descr="Image 10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61298" y="7222308"/>
            <a:ext cx="1701801" cy="1562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Image 14" descr="Image 14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59698" y="9012353"/>
            <a:ext cx="1905001" cy="2095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9B8E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58" name="ZoneTexte 6"/>
          <p:cNvSpPr txBox="1"/>
          <p:nvPr/>
        </p:nvSpPr>
        <p:spPr>
          <a:xfrm>
            <a:off x="3851252" y="6042265"/>
            <a:ext cx="12109602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Si on vous dit « hacker », à quelle image pensez-vous</a:t>
            </a:r>
          </a:p>
        </p:txBody>
      </p:sp>
      <p:sp>
        <p:nvSpPr>
          <p:cNvPr id="359" name="ZoneTexte 8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  <p:sp>
        <p:nvSpPr>
          <p:cNvPr id="360" name="ZoneTexte 3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6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2"/>
          <p:cNvSpPr txBox="1"/>
          <p:nvPr/>
        </p:nvSpPr>
        <p:spPr>
          <a:xfrm>
            <a:off x="3804924" y="6257835"/>
            <a:ext cx="12105728" cy="1348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b="1" sz="72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Sommaire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menaces</a:t>
            </a:r>
          </a:p>
        </p:txBody>
      </p:sp>
      <p:pic>
        <p:nvPicPr>
          <p:cNvPr id="364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7"/>
            <a:ext cx="947485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9B8E85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L’image du hacker à capuche au fond de sa chambre a la vie dure</a:t>
            </a:r>
          </a:p>
        </p:txBody>
      </p:sp>
      <p:pic>
        <p:nvPicPr>
          <p:cNvPr id="366" name="Image 8" descr="Imag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6647" y="4607128"/>
            <a:ext cx="5232401" cy="5714332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Multiplication 16"/>
          <p:cNvSpPr/>
          <p:nvPr/>
        </p:nvSpPr>
        <p:spPr>
          <a:xfrm>
            <a:off x="3335006" y="7773378"/>
            <a:ext cx="2527395" cy="2423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389"/>
                </a:moveTo>
                <a:lnTo>
                  <a:pt x="4776" y="0"/>
                </a:lnTo>
                <a:lnTo>
                  <a:pt x="10800" y="5805"/>
                </a:lnTo>
                <a:lnTo>
                  <a:pt x="16824" y="0"/>
                </a:lnTo>
                <a:lnTo>
                  <a:pt x="21600" y="5389"/>
                </a:lnTo>
                <a:lnTo>
                  <a:pt x="15984" y="10800"/>
                </a:lnTo>
                <a:lnTo>
                  <a:pt x="21600" y="16211"/>
                </a:lnTo>
                <a:lnTo>
                  <a:pt x="16824" y="21600"/>
                </a:lnTo>
                <a:lnTo>
                  <a:pt x="10800" y="15795"/>
                </a:lnTo>
                <a:lnTo>
                  <a:pt x="4776" y="21600"/>
                </a:lnTo>
                <a:lnTo>
                  <a:pt x="0" y="16211"/>
                </a:lnTo>
                <a:lnTo>
                  <a:pt x="5616" y="10800"/>
                </a:lnTo>
                <a:close/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68" name="ZoneTexte 19"/>
          <p:cNvSpPr txBox="1"/>
          <p:nvPr/>
        </p:nvSpPr>
        <p:spPr>
          <a:xfrm>
            <a:off x="8766451" y="5771041"/>
            <a:ext cx="12129011" cy="3796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Aujourd’hui, la plupart des attaquants informatiques ne travaillent pas seuls, sont organisés, peuvent même avoir des horaires de bureau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989ED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371" name="Image 5" descr="Imag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70369" y="3369338"/>
            <a:ext cx="7443262" cy="85253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25986" y="310891"/>
            <a:ext cx="1778418" cy="21038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375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ZoneTexte 1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Il existe 3 types de vecteurs d’attaque :</a:t>
            </a:r>
          </a:p>
        </p:txBody>
      </p:sp>
      <p:pic>
        <p:nvPicPr>
          <p:cNvPr id="377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8796" y="8300074"/>
            <a:ext cx="6312421" cy="25992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Image 8" descr="Imag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79740" y="4884525"/>
            <a:ext cx="2890531" cy="3409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Image 11" descr="Image 1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192316" y="4832093"/>
            <a:ext cx="2709993" cy="3409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Image 13" descr="Image 1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005798" y="8300074"/>
            <a:ext cx="9083031" cy="2627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Image 15" descr="Image 1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7257160" y="4832094"/>
            <a:ext cx="3652869" cy="3409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2" name="Image 17" descr="Image 17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5700900" y="8400044"/>
            <a:ext cx="7426377" cy="23992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385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7301" y="3161179"/>
            <a:ext cx="15214197" cy="85736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Graphique 10" descr="Graphiqu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81883" y="11860207"/>
            <a:ext cx="914401" cy="914401"/>
          </a:xfrm>
          <a:prstGeom prst="rect">
            <a:avLst/>
          </a:prstGeom>
          <a:ln w="12700">
            <a:miter lim="400000"/>
          </a:ln>
        </p:spPr>
      </p:pic>
      <p:sp>
        <p:nvSpPr>
          <p:cNvPr id="388" name="ZoneTexte 11"/>
          <p:cNvSpPr txBox="1"/>
          <p:nvPr/>
        </p:nvSpPr>
        <p:spPr>
          <a:xfrm>
            <a:off x="5763490" y="12057058"/>
            <a:ext cx="14188008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>
                <a:latin typeface="Marianne"/>
                <a:ea typeface="Marianne"/>
                <a:cs typeface="Marianne"/>
                <a:sym typeface="Marianne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Lien externe</a:t>
            </a:r>
            <a:r>
              <a:t> :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https://youtu.be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/X9BrFxJYimk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39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Rectangle : coins arrondis 1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393" name="ZoneTexte 13"/>
          <p:cNvSpPr txBox="1"/>
          <p:nvPr/>
        </p:nvSpPr>
        <p:spPr>
          <a:xfrm>
            <a:off x="3851252" y="6042265"/>
            <a:ext cx="12109602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Quel vecteur d’attaque le phishing exploite-t-il</a:t>
            </a:r>
          </a:p>
        </p:txBody>
      </p:sp>
      <p:sp>
        <p:nvSpPr>
          <p:cNvPr id="394" name="ZoneTexte 15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397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ZoneTexte 15"/>
          <p:cNvSpPr txBox="1"/>
          <p:nvPr/>
        </p:nvSpPr>
        <p:spPr>
          <a:xfrm>
            <a:off x="1754296" y="4965174"/>
            <a:ext cx="19327778" cy="428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8000">
                <a:solidFill>
                  <a:srgbClr val="3853CC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vecteur humain ! Un utilisateur clique sur un lien malveillant, par manque de vigilance.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0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02" name="Rectangle : coins arrondis 1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403" name="ZoneTexte 13"/>
          <p:cNvSpPr txBox="1"/>
          <p:nvPr/>
        </p:nvSpPr>
        <p:spPr>
          <a:xfrm>
            <a:off x="3851252" y="4784965"/>
            <a:ext cx="12109602" cy="513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Doit-on plutôt parler de virus, de ver informatique ou encore de cheval de Troie ?</a:t>
            </a:r>
          </a:p>
        </p:txBody>
      </p:sp>
      <p:sp>
        <p:nvSpPr>
          <p:cNvPr id="404" name="ZoneTexte 15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07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08" name="ZoneTexte 15"/>
          <p:cNvSpPr txBox="1"/>
          <p:nvPr/>
        </p:nvSpPr>
        <p:spPr>
          <a:xfrm>
            <a:off x="1754296" y="4965174"/>
            <a:ext cx="19327778" cy="567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8000">
                <a:solidFill>
                  <a:srgbClr val="3853CC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3 existent. Pour être sûr de ne pas se tromper, le mieux est de parler de </a:t>
            </a:r>
            <a:r>
              <a:rPr u="sng"/>
              <a:t>logiciel malveillant </a:t>
            </a:r>
            <a:r>
              <a:t>(ou </a:t>
            </a:r>
            <a:r>
              <a:rPr i="1"/>
              <a:t>malware</a:t>
            </a:r>
            <a:r>
              <a:t> en anglais)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1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12" name="ZoneTexte 10"/>
          <p:cNvSpPr txBox="1"/>
          <p:nvPr/>
        </p:nvSpPr>
        <p:spPr>
          <a:xfrm>
            <a:off x="1282487" y="5149839"/>
            <a:ext cx="21220442" cy="485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cyberattaques exploitent des </a:t>
            </a:r>
            <a:r>
              <a:rPr b="1"/>
              <a:t>vulnérabilités</a:t>
            </a:r>
            <a:r>
              <a:t>, soit une ou plusieurs failles repérées dans un système, au niveau technique ou par manque de vigilance de personnes utilisant le système.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</a:p>
          <a:p>
            <a:pPr algn="l"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L’enjeu est de les identifier et de les corriger !</a:t>
            </a:r>
          </a:p>
        </p:txBody>
      </p:sp>
      <p:sp>
        <p:nvSpPr>
          <p:cNvPr id="413" name="ZoneTexte 12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vulnérabilités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16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17" name="ZoneTexte 1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3 types de cyberattaques</a:t>
            </a:r>
          </a:p>
        </p:txBody>
      </p:sp>
      <p:pic>
        <p:nvPicPr>
          <p:cNvPr id="418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80383" y="5173726"/>
            <a:ext cx="4619216" cy="3931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Image 8" descr="Imag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88784" y="9104972"/>
            <a:ext cx="7302232" cy="2268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Image 12" descr="Imag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41226" y="4534563"/>
            <a:ext cx="4702195" cy="4646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Image 14" descr="Image 14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646719" y="9251230"/>
            <a:ext cx="4453254" cy="199151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Image 16" descr="Image 16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6868761" y="9160292"/>
            <a:ext cx="4259635" cy="2212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3" name="Image 18" descr="Image 18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688970" y="4696686"/>
            <a:ext cx="4619215" cy="46192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 4" descr="Imag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3511" y="1673319"/>
            <a:ext cx="1994401" cy="1977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Image 9" descr="Imag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83511" y="6053180"/>
            <a:ext cx="1994401" cy="1969779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ZoneTexte 10"/>
          <p:cNvSpPr txBox="1"/>
          <p:nvPr/>
        </p:nvSpPr>
        <p:spPr>
          <a:xfrm>
            <a:off x="5243702" y="2182479"/>
            <a:ext cx="1210572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160" name="ZoneTexte 11"/>
          <p:cNvSpPr txBox="1"/>
          <p:nvPr/>
        </p:nvSpPr>
        <p:spPr>
          <a:xfrm>
            <a:off x="5241433" y="4428640"/>
            <a:ext cx="1396328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données et les systèmes à protéger</a:t>
            </a:r>
          </a:p>
        </p:txBody>
      </p:sp>
      <p:sp>
        <p:nvSpPr>
          <p:cNvPr id="161" name="ZoneTexte 12"/>
          <p:cNvSpPr txBox="1"/>
          <p:nvPr/>
        </p:nvSpPr>
        <p:spPr>
          <a:xfrm>
            <a:off x="5241433" y="6521233"/>
            <a:ext cx="1661727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cybersécurité</a:t>
            </a:r>
          </a:p>
        </p:txBody>
      </p:sp>
      <p:pic>
        <p:nvPicPr>
          <p:cNvPr id="162" name="Image 13" descr="Image 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83511" y="8261225"/>
            <a:ext cx="1994401" cy="19697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Image 16" descr="Image 1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83511" y="3863183"/>
            <a:ext cx="1994401" cy="19781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Image 18" descr="Image 1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83511" y="6058498"/>
            <a:ext cx="1994401" cy="19781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age 19" descr="Image 19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83511" y="8268217"/>
            <a:ext cx="1994401" cy="198626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ZoneTexte 22"/>
          <p:cNvSpPr txBox="1"/>
          <p:nvPr/>
        </p:nvSpPr>
        <p:spPr>
          <a:xfrm>
            <a:off x="5243702" y="8803730"/>
            <a:ext cx="1210572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sources de menace</a:t>
            </a:r>
          </a:p>
        </p:txBody>
      </p:sp>
      <p:pic>
        <p:nvPicPr>
          <p:cNvPr id="167" name="Image 23" descr="Image 2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2283511" y="10455612"/>
            <a:ext cx="1994401" cy="199440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ZoneTexte 24"/>
          <p:cNvSpPr txBox="1"/>
          <p:nvPr/>
        </p:nvSpPr>
        <p:spPr>
          <a:xfrm>
            <a:off x="5241433" y="10947652"/>
            <a:ext cx="1396328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sp>
        <p:nvSpPr>
          <p:cNvPr id="169" name="Soleil 26"/>
          <p:cNvSpPr/>
          <p:nvPr/>
        </p:nvSpPr>
        <p:spPr>
          <a:xfrm>
            <a:off x="10105293" y="2230424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170" name="Soleil 27"/>
          <p:cNvSpPr/>
          <p:nvPr/>
        </p:nvSpPr>
        <p:spPr>
          <a:xfrm>
            <a:off x="10351478" y="6572563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171" name="Soleil 28"/>
          <p:cNvSpPr/>
          <p:nvPr/>
        </p:nvSpPr>
        <p:spPr>
          <a:xfrm>
            <a:off x="12250615" y="8925700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172" name="Soleil 29"/>
          <p:cNvSpPr/>
          <p:nvPr/>
        </p:nvSpPr>
        <p:spPr>
          <a:xfrm>
            <a:off x="17008287" y="4602165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173" name="Soleil 30"/>
          <p:cNvSpPr/>
          <p:nvPr/>
        </p:nvSpPr>
        <p:spPr>
          <a:xfrm>
            <a:off x="10944873" y="11086227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26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Rectangle : coins arrondis 1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989ED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428" name="ZoneTexte 13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  <p:sp>
        <p:nvSpPr>
          <p:cNvPr id="429" name="ZoneTexte 15"/>
          <p:cNvSpPr txBox="1"/>
          <p:nvPr/>
        </p:nvSpPr>
        <p:spPr>
          <a:xfrm>
            <a:off x="3851252" y="5959138"/>
            <a:ext cx="12109602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Avez-vous déjà entendu parler de cyberattaques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</a:t>
            </a:r>
          </a:p>
        </p:txBody>
      </p:sp>
      <p:pic>
        <p:nvPicPr>
          <p:cNvPr id="432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ZoneTexte 1"/>
          <p:cNvSpPr txBox="1"/>
          <p:nvPr/>
        </p:nvSpPr>
        <p:spPr>
          <a:xfrm>
            <a:off x="1282488" y="2896249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Quelques cyberattaques célèbres</a:t>
            </a:r>
          </a:p>
        </p:txBody>
      </p:sp>
      <p:sp>
        <p:nvSpPr>
          <p:cNvPr id="434" name="ZoneTexte 3"/>
          <p:cNvSpPr txBox="1"/>
          <p:nvPr/>
        </p:nvSpPr>
        <p:spPr>
          <a:xfrm>
            <a:off x="1282488" y="4607128"/>
            <a:ext cx="21431455" cy="679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685800" indent="-685800" algn="l">
              <a:buSzPct val="100000"/>
              <a:buFont typeface="Arial"/>
              <a:buChar char="•"/>
              <a:defRPr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En 2007, l’Estonie a été victime d’une vague de cyberattaques contre les sites web d’institutions publiques, de banques, de sites de presse.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685800" indent="-685800" algn="l">
              <a:buSzPct val="100000"/>
              <a:buFont typeface="Arial"/>
              <a:buChar char="•"/>
              <a:defRPr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En 2011, les données de dizaines de millions d’utilisateurs de Playstation ont été dérobées.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685800" indent="-685800" algn="l">
              <a:buSzPct val="100000"/>
              <a:buFont typeface="Arial"/>
              <a:buChar char="•"/>
              <a:defRPr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En 2017, le rançongiciel Wannacry a infecté des centaines de milliers d’ordinateur à travers le monde et a été stoppé grâce à l’activation d’une fonction cachée (</a:t>
            </a:r>
            <a:r>
              <a:rPr i="1"/>
              <a:t>kill switch</a:t>
            </a:r>
            <a:r>
              <a:t>) découverte par un professionnel en sécurité informatique.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DAA2C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437" name="Image 2" descr="Imag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61792" y="3039810"/>
            <a:ext cx="7106806" cy="971859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Image 8" descr="Imag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53696" y="283181"/>
            <a:ext cx="1704828" cy="2103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bonnes pratiques de sécurité informatique</a:t>
            </a:r>
          </a:p>
        </p:txBody>
      </p:sp>
      <p:pic>
        <p:nvPicPr>
          <p:cNvPr id="44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42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Graphique 3" descr="Graphiqu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81883" y="11860207"/>
            <a:ext cx="914401" cy="914401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ZoneTexte 6"/>
          <p:cNvSpPr txBox="1"/>
          <p:nvPr/>
        </p:nvSpPr>
        <p:spPr>
          <a:xfrm>
            <a:off x="5763490" y="12057058"/>
            <a:ext cx="14188008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Lien externe : https://youtu.be/tLdkbCZ0dg8</a:t>
            </a:r>
          </a:p>
        </p:txBody>
      </p:sp>
      <p:pic>
        <p:nvPicPr>
          <p:cNvPr id="445" name="Image 7" descr="Image 7">
            <a:hlinkClick r:id="rId5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681883" y="3351841"/>
            <a:ext cx="14573251" cy="82247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bonnes pratiques de sécurité informatique</a:t>
            </a:r>
          </a:p>
        </p:txBody>
      </p:sp>
      <p:pic>
        <p:nvPicPr>
          <p:cNvPr id="448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49" name="ZoneTexte 12"/>
          <p:cNvSpPr txBox="1"/>
          <p:nvPr/>
        </p:nvSpPr>
        <p:spPr>
          <a:xfrm>
            <a:off x="1256933" y="2882253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223A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Certaines bonnes pratiques doivent être respectées (1/2)</a:t>
            </a:r>
          </a:p>
        </p:txBody>
      </p:sp>
      <p:pic>
        <p:nvPicPr>
          <p:cNvPr id="450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1" name="Image 6" descr="Imag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55462" y="4714185"/>
            <a:ext cx="1916496" cy="1839835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Image 8" descr="Image 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94115" y="7245108"/>
            <a:ext cx="1839835" cy="17887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53" name="Image 13" descr="Image 1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89490" y="9606516"/>
            <a:ext cx="1788729" cy="1763176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ZoneTexte 20"/>
          <p:cNvSpPr txBox="1"/>
          <p:nvPr/>
        </p:nvSpPr>
        <p:spPr>
          <a:xfrm>
            <a:off x="3547331" y="5004501"/>
            <a:ext cx="17161058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Utiliser des mots de passe forts ou un « coffre-fort » de mots de passe et activer l’authentification multifacteur.</a:t>
            </a:r>
          </a:p>
        </p:txBody>
      </p:sp>
      <p:sp>
        <p:nvSpPr>
          <p:cNvPr id="455" name="ZoneTexte 21"/>
          <p:cNvSpPr txBox="1"/>
          <p:nvPr/>
        </p:nvSpPr>
        <p:spPr>
          <a:xfrm>
            <a:off x="3547329" y="7354641"/>
            <a:ext cx="17992332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N’utiliser que des logiciels et applications officielles, de confiance et à jour.</a:t>
            </a:r>
          </a:p>
        </p:txBody>
      </p:sp>
      <p:sp>
        <p:nvSpPr>
          <p:cNvPr id="456" name="ZoneTexte 22"/>
          <p:cNvSpPr txBox="1"/>
          <p:nvPr/>
        </p:nvSpPr>
        <p:spPr>
          <a:xfrm>
            <a:off x="3547331" y="10067989"/>
            <a:ext cx="1716105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Ne jamais cliquer sur des liens ou fichiers suspects.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bonnes pratiques de sécurité informatique</a:t>
            </a:r>
          </a:p>
        </p:txBody>
      </p:sp>
      <p:pic>
        <p:nvPicPr>
          <p:cNvPr id="459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ZoneTexte 12"/>
          <p:cNvSpPr txBox="1"/>
          <p:nvPr/>
        </p:nvSpPr>
        <p:spPr>
          <a:xfrm>
            <a:off x="1256933" y="2882253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223A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Certaines bonnes pratiques doivent être respectées (2/2)</a:t>
            </a:r>
          </a:p>
        </p:txBody>
      </p:sp>
      <p:pic>
        <p:nvPicPr>
          <p:cNvPr id="461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 6" descr="Imag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72335" y="4631058"/>
            <a:ext cx="1916496" cy="1839835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ZoneTexte 20"/>
          <p:cNvSpPr txBox="1"/>
          <p:nvPr/>
        </p:nvSpPr>
        <p:spPr>
          <a:xfrm>
            <a:off x="3547331" y="7437263"/>
            <a:ext cx="1716105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Utilisez des réseaux sécurisés.</a:t>
            </a:r>
          </a:p>
        </p:txBody>
      </p:sp>
      <p:sp>
        <p:nvSpPr>
          <p:cNvPr id="464" name="ZoneTexte 21"/>
          <p:cNvSpPr txBox="1"/>
          <p:nvPr/>
        </p:nvSpPr>
        <p:spPr>
          <a:xfrm>
            <a:off x="3547331" y="9427188"/>
            <a:ext cx="17161058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Être aussi prudent avec un smartphone et une tablette qu’avec un ordinateur.</a:t>
            </a:r>
          </a:p>
        </p:txBody>
      </p:sp>
      <p:pic>
        <p:nvPicPr>
          <p:cNvPr id="465" name="Image 3" descr="Image 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72335" y="4734326"/>
            <a:ext cx="1839836" cy="1839835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Image 7" descr="Image 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69956" y="7103402"/>
            <a:ext cx="1839835" cy="17120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Image 10" descr="Image 10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199760" y="9400492"/>
            <a:ext cx="1890941" cy="1712069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ZoneTexte 11"/>
          <p:cNvSpPr txBox="1"/>
          <p:nvPr/>
        </p:nvSpPr>
        <p:spPr>
          <a:xfrm>
            <a:off x="3547331" y="5115231"/>
            <a:ext cx="1716105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Effectuer des sauvegardes régulières des données.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bonnes pratiques de sécurité informatique</a:t>
            </a:r>
          </a:p>
        </p:txBody>
      </p:sp>
      <p:pic>
        <p:nvPicPr>
          <p:cNvPr id="47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2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73" name="Graphique 3" descr="Graphiqu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81883" y="11860207"/>
            <a:ext cx="914401" cy="914401"/>
          </a:xfrm>
          <a:prstGeom prst="rect">
            <a:avLst/>
          </a:prstGeom>
          <a:ln w="12700">
            <a:miter lim="400000"/>
          </a:ln>
        </p:spPr>
      </p:pic>
      <p:sp>
        <p:nvSpPr>
          <p:cNvPr id="474" name="ZoneTexte 6"/>
          <p:cNvSpPr txBox="1"/>
          <p:nvPr/>
        </p:nvSpPr>
        <p:spPr>
          <a:xfrm>
            <a:off x="5763490" y="12057058"/>
            <a:ext cx="14188008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>
                <a:latin typeface="Marianne"/>
                <a:ea typeface="Marianne"/>
                <a:cs typeface="Marianne"/>
                <a:sym typeface="Marianne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Lien externe</a:t>
            </a:r>
            <a:r>
              <a:t> :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https://youtu.be/a8AkOUl97pQ</a:t>
            </a:r>
          </a:p>
        </p:txBody>
      </p:sp>
      <p:pic>
        <p:nvPicPr>
          <p:cNvPr id="475" name="Image 10" descr="Image 1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681883" y="2409431"/>
            <a:ext cx="12165244" cy="91671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EAB7A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478" name="Image 4" descr="Imag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23859" y="3213081"/>
            <a:ext cx="6736282" cy="8083538"/>
          </a:xfrm>
          <a:prstGeom prst="rect">
            <a:avLst/>
          </a:prstGeom>
          <a:ln w="12700">
            <a:miter lim="400000"/>
          </a:ln>
        </p:spPr>
      </p:pic>
      <p:pic>
        <p:nvPicPr>
          <p:cNvPr id="479" name="Image 7" descr="Imag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29245" y="294244"/>
            <a:ext cx="1725506" cy="21389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482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83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sp>
        <p:nvSpPr>
          <p:cNvPr id="484" name="ZoneTexte 20"/>
          <p:cNvSpPr txBox="1"/>
          <p:nvPr/>
        </p:nvSpPr>
        <p:spPr>
          <a:xfrm>
            <a:off x="2819194" y="3910558"/>
            <a:ext cx="19050410" cy="763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72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 est l’ensemble des procédés permettant de transformer une information lisible en une information « chiffrée », seulement compréhensible de celles et ceux disposant d’une « clé » pour la déchiffrer.</a:t>
            </a:r>
          </a:p>
        </p:txBody>
      </p:sp>
      <p:pic>
        <p:nvPicPr>
          <p:cNvPr id="485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1213" y="939952"/>
            <a:ext cx="1101918" cy="1088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488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sp>
        <p:nvSpPr>
          <p:cNvPr id="489" name="ZoneTexte 12"/>
          <p:cNvSpPr txBox="1"/>
          <p:nvPr/>
        </p:nvSpPr>
        <p:spPr>
          <a:xfrm>
            <a:off x="1256933" y="2882253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A l’origine, les codes secrets : l’exemple du chiffre César</a:t>
            </a:r>
          </a:p>
        </p:txBody>
      </p:sp>
      <p:pic>
        <p:nvPicPr>
          <p:cNvPr id="490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91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1213" y="939952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92" name="Image 7" descr="Image 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50045" y="5478453"/>
            <a:ext cx="21530054" cy="4525202"/>
          </a:xfrm>
          <a:prstGeom prst="rect">
            <a:avLst/>
          </a:prstGeom>
          <a:ln w="12700">
            <a:miter lim="400000"/>
          </a:ln>
        </p:spPr>
      </p:pic>
      <p:sp>
        <p:nvSpPr>
          <p:cNvPr id="493" name="Rectangle 6"/>
          <p:cNvSpPr/>
          <p:nvPr/>
        </p:nvSpPr>
        <p:spPr>
          <a:xfrm>
            <a:off x="2978590" y="9171160"/>
            <a:ext cx="280659" cy="3259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494" name="Rectangle 8"/>
          <p:cNvSpPr/>
          <p:nvPr/>
        </p:nvSpPr>
        <p:spPr>
          <a:xfrm>
            <a:off x="7005873" y="9198319"/>
            <a:ext cx="280659" cy="3259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Image 6" descr="Imag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3511" y="1681527"/>
            <a:ext cx="1994401" cy="1969779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ZoneTexte 8"/>
          <p:cNvSpPr txBox="1"/>
          <p:nvPr/>
        </p:nvSpPr>
        <p:spPr>
          <a:xfrm>
            <a:off x="5241433" y="2255086"/>
            <a:ext cx="1661727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bonnes pratiques de sécurité informatique</a:t>
            </a:r>
          </a:p>
        </p:txBody>
      </p:sp>
      <p:pic>
        <p:nvPicPr>
          <p:cNvPr id="177" name="Image 15" descr="Image 1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83511" y="3896117"/>
            <a:ext cx="1994401" cy="1969780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ZoneTexte 17"/>
          <p:cNvSpPr txBox="1"/>
          <p:nvPr/>
        </p:nvSpPr>
        <p:spPr>
          <a:xfrm>
            <a:off x="5243702" y="4414535"/>
            <a:ext cx="1210572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179" name="Image 19" descr="Image 1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83511" y="6112866"/>
            <a:ext cx="2002642" cy="199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ZoneTexte 20"/>
          <p:cNvSpPr txBox="1"/>
          <p:nvPr/>
        </p:nvSpPr>
        <p:spPr>
          <a:xfrm>
            <a:off x="5251943" y="6642512"/>
            <a:ext cx="1210572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181" name="Image 22" descr="Image 2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91752" y="8327456"/>
            <a:ext cx="1994401" cy="1994401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ZoneTexte 23"/>
          <p:cNvSpPr txBox="1"/>
          <p:nvPr/>
        </p:nvSpPr>
        <p:spPr>
          <a:xfrm>
            <a:off x="5249674" y="8820766"/>
            <a:ext cx="1396328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Détecter les cyberattaques</a:t>
            </a:r>
          </a:p>
        </p:txBody>
      </p:sp>
      <p:pic>
        <p:nvPicPr>
          <p:cNvPr id="183" name="Image 24" descr="Image 24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316301" y="10508074"/>
            <a:ext cx="1994401" cy="199440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ZoneTexte 25"/>
          <p:cNvSpPr txBox="1"/>
          <p:nvPr/>
        </p:nvSpPr>
        <p:spPr>
          <a:xfrm>
            <a:off x="5293424" y="11029061"/>
            <a:ext cx="1210572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Réagir aux cyberattaques</a:t>
            </a:r>
          </a:p>
        </p:txBody>
      </p:sp>
      <p:sp>
        <p:nvSpPr>
          <p:cNvPr id="185" name="Soleil 26"/>
          <p:cNvSpPr/>
          <p:nvPr/>
        </p:nvSpPr>
        <p:spPr>
          <a:xfrm>
            <a:off x="19188286" y="2346001"/>
            <a:ext cx="703385" cy="640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497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98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99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1213" y="939952"/>
            <a:ext cx="1101918" cy="1088314"/>
          </a:xfrm>
          <a:prstGeom prst="rect">
            <a:avLst/>
          </a:prstGeom>
          <a:ln w="12700">
            <a:miter lim="400000"/>
          </a:ln>
        </p:spPr>
      </p:pic>
      <p:sp>
        <p:nvSpPr>
          <p:cNvPr id="500" name="Rectangle : coins arrondis 6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D8827A">
              <a:alpha val="63922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01" name="ZoneTexte 10"/>
          <p:cNvSpPr txBox="1"/>
          <p:nvPr/>
        </p:nvSpPr>
        <p:spPr>
          <a:xfrm>
            <a:off x="3851252" y="6042265"/>
            <a:ext cx="16966588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Codez avec le chiffre César, la phrase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« On mange ensemble ce midi ? 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504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5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506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1213" y="939952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507" name="Image 8" descr="Image 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651404" y="4028511"/>
            <a:ext cx="18642514" cy="8029203"/>
          </a:xfrm>
          <a:prstGeom prst="rect">
            <a:avLst/>
          </a:prstGeom>
          <a:ln w="12700">
            <a:miter lim="400000"/>
          </a:ln>
        </p:spPr>
      </p:pic>
      <p:sp>
        <p:nvSpPr>
          <p:cNvPr id="508" name="ZoneTexte 10"/>
          <p:cNvSpPr txBox="1"/>
          <p:nvPr/>
        </p:nvSpPr>
        <p:spPr>
          <a:xfrm>
            <a:off x="1256933" y="2882253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395FAB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solution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cryptographie</a:t>
            </a:r>
          </a:p>
        </p:txBody>
      </p:sp>
      <p:pic>
        <p:nvPicPr>
          <p:cNvPr id="511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943617" cy="943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12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36768" y="928056"/>
            <a:ext cx="1101918" cy="1088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513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11213" y="939952"/>
            <a:ext cx="1101918" cy="1088314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514" name="Tableau 11"/>
          <p:cNvGraphicFramePr/>
          <p:nvPr/>
        </p:nvGraphicFramePr>
        <p:xfrm>
          <a:off x="1236768" y="3185659"/>
          <a:ext cx="21928033" cy="589357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10964016"/>
                <a:gridCol w="10964016"/>
              </a:tblGrid>
              <a:tr h="1364828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b="1" sz="4800">
                          <a:solidFill>
                            <a:srgbClr val="007240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rPr>
                        <a:t>On dit !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b="1" sz="4800">
                          <a:solidFill>
                            <a:srgbClr val="C00000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rPr>
                        <a:t>On ne dit pas !</a:t>
                      </a:r>
                    </a:p>
                  </a:txBody>
                  <a:tcPr marL="45720" marR="45720" marT="45720" marB="45720" anchor="ctr" anchorCtr="0" horzOverflow="overflow"/>
                </a:tc>
              </a:tr>
              <a:tr h="4528749">
                <a:tc>
                  <a:txBody>
                    <a:bodyPr/>
                    <a:lstStyle/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20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</a:p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Chiffrer, chiffrement</a:t>
                      </a:r>
                    </a:p>
                    <a:p>
                      <a:pPr indent="738187" algn="l">
                        <a:defRPr sz="4000">
                          <a:solidFill>
                            <a:srgbClr val="808080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Protéger une information en la chiffrant avec une clé</a:t>
                      </a:r>
                    </a:p>
                    <a:p>
                      <a:pPr indent="738187" algn="l">
                        <a:defRPr sz="40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</a:p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Déchiffrer, déchiffrement </a:t>
                      </a:r>
                    </a:p>
                    <a:p>
                      <a:pPr indent="738187" algn="l">
                        <a:defRPr sz="4000">
                          <a:solidFill>
                            <a:srgbClr val="808080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Accéder à une information chiffrée en utilisant la clé</a:t>
                      </a:r>
                    </a:p>
                    <a:p>
                      <a:pPr indent="766762" algn="l">
                        <a:defRPr sz="40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</a:p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Décrypter </a:t>
                      </a:r>
                    </a:p>
                    <a:p>
                      <a:pPr indent="738187" algn="l">
                        <a:defRPr sz="4000">
                          <a:solidFill>
                            <a:srgbClr val="808080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Accéder à une information chiffrée sans la clé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20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</a:p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Crypter, cryptage</a:t>
                      </a:r>
                    </a:p>
                    <a:p>
                      <a:pPr algn="l"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</a:p>
                    <a:p>
                      <a:pPr marL="685800" indent="-685800" algn="l">
                        <a:buSzPct val="100000"/>
                        <a:buFont typeface="Arial"/>
                        <a:buChar char="•"/>
                        <a:defRPr sz="4800">
                          <a:solidFill>
                            <a:srgbClr val="233B7E"/>
                          </a:solidFill>
                          <a:latin typeface="Marianne"/>
                          <a:ea typeface="Marianne"/>
                          <a:cs typeface="Marianne"/>
                          <a:sym typeface="Marianne"/>
                        </a:defRPr>
                      </a:pPr>
                      <a:r>
                        <a:t>Coder, encoder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63A0A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517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45434" y="3686907"/>
            <a:ext cx="7093132" cy="8205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Image 3" descr="Imag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20535" y="303399"/>
            <a:ext cx="1912431" cy="21297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21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22" name="ZoneTexte 1"/>
          <p:cNvSpPr txBox="1"/>
          <p:nvPr/>
        </p:nvSpPr>
        <p:spPr>
          <a:xfrm>
            <a:off x="3015561" y="4272677"/>
            <a:ext cx="18657678" cy="593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6600">
                <a:solidFill>
                  <a:srgbClr val="006E75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La </a:t>
            </a:r>
            <a:r>
              <a:rPr u="sng"/>
              <a:t>nature</a:t>
            </a:r>
            <a:r>
              <a:t> et </a:t>
            </a:r>
            <a:r>
              <a:rPr u="sng"/>
              <a:t>la gravité</a:t>
            </a:r>
            <a:r>
              <a:t> des risques de cyberattaques varient entre les individus et les organisations et entre les organisations, selon leur secteur d’activité, leur taille ainsi que leur vulnérabilité.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25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26" name="ZoneTexte 3"/>
          <p:cNvSpPr txBox="1"/>
          <p:nvPr/>
        </p:nvSpPr>
        <p:spPr>
          <a:xfrm>
            <a:off x="1256933" y="2882253"/>
            <a:ext cx="2143145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223A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Anticiper les risques cyber est nécessaire afin d’identifier</a:t>
            </a:r>
          </a:p>
        </p:txBody>
      </p:sp>
      <p:sp>
        <p:nvSpPr>
          <p:cNvPr id="527" name="ZoneTexte 6"/>
          <p:cNvSpPr txBox="1"/>
          <p:nvPr/>
        </p:nvSpPr>
        <p:spPr>
          <a:xfrm>
            <a:off x="3547331" y="4598392"/>
            <a:ext cx="17161058" cy="294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risques contre lesquels une organisation souhaite se protéger</a:t>
            </a:r>
            <a:r>
              <a:rPr b="0"/>
              <a:t>, par la mise en œuvre de mesures de sécurité.</a:t>
            </a:r>
          </a:p>
        </p:txBody>
      </p:sp>
      <p:sp>
        <p:nvSpPr>
          <p:cNvPr id="528" name="ZoneTexte 7"/>
          <p:cNvSpPr txBox="1"/>
          <p:nvPr/>
        </p:nvSpPr>
        <p:spPr>
          <a:xfrm>
            <a:off x="3547331" y="7622903"/>
            <a:ext cx="17161058" cy="294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risques « résiduels » qu’une organisation est prête à accepter </a:t>
            </a:r>
            <a:r>
              <a:rPr b="0"/>
              <a:t>contre lesquels elle ne cherchera pas à se protéger.</a:t>
            </a:r>
          </a:p>
        </p:txBody>
      </p:sp>
      <p:pic>
        <p:nvPicPr>
          <p:cNvPr id="529" name="Graphique 1" descr="Graphiqu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13789" y="4598392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0" name="Graphique 11" descr="Graphiqu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13789" y="7475564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33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34" name="ZoneTexte 3"/>
          <p:cNvSpPr txBox="1"/>
          <p:nvPr/>
        </p:nvSpPr>
        <p:spPr>
          <a:xfrm>
            <a:off x="1256932" y="2882253"/>
            <a:ext cx="2233320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223A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grandes étapes de l’analyse de risques</a:t>
            </a:r>
          </a:p>
        </p:txBody>
      </p:sp>
      <p:sp>
        <p:nvSpPr>
          <p:cNvPr id="535" name="ZoneTexte 6"/>
          <p:cNvSpPr txBox="1"/>
          <p:nvPr/>
        </p:nvSpPr>
        <p:spPr>
          <a:xfrm>
            <a:off x="3611471" y="4200833"/>
            <a:ext cx="1716105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Identifier des données et des processus à protéger.</a:t>
            </a:r>
          </a:p>
        </p:txBody>
      </p:sp>
      <p:sp>
        <p:nvSpPr>
          <p:cNvPr id="536" name="ZoneTexte 7"/>
          <p:cNvSpPr txBox="1"/>
          <p:nvPr/>
        </p:nvSpPr>
        <p:spPr>
          <a:xfrm>
            <a:off x="3611471" y="5417692"/>
            <a:ext cx="1716105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Identifier des « sources de risques potentiels ».</a:t>
            </a:r>
          </a:p>
        </p:txBody>
      </p:sp>
      <p:sp>
        <p:nvSpPr>
          <p:cNvPr id="537" name="ZoneTexte 11"/>
          <p:cNvSpPr txBox="1"/>
          <p:nvPr/>
        </p:nvSpPr>
        <p:spPr>
          <a:xfrm>
            <a:off x="3611471" y="6769662"/>
            <a:ext cx="1931364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Imaginer les risques potentiels (« scénarios stratégiques »).</a:t>
            </a:r>
          </a:p>
        </p:txBody>
      </p:sp>
      <p:sp>
        <p:nvSpPr>
          <p:cNvPr id="538" name="ZoneTexte 13"/>
          <p:cNvSpPr txBox="1"/>
          <p:nvPr/>
        </p:nvSpPr>
        <p:spPr>
          <a:xfrm>
            <a:off x="3611469" y="10297180"/>
            <a:ext cx="18870302" cy="2606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Mettre en œuvre les « mesures de sécurité » pour réduire les vulnérabilités d’une organisation et la vraisemblance de survenue de ces risques.</a:t>
            </a:r>
          </a:p>
        </p:txBody>
      </p:sp>
      <p:sp>
        <p:nvSpPr>
          <p:cNvPr id="539" name="ZoneTexte 15"/>
          <p:cNvSpPr txBox="1"/>
          <p:nvPr/>
        </p:nvSpPr>
        <p:spPr>
          <a:xfrm>
            <a:off x="3611467" y="8204103"/>
            <a:ext cx="19978668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Imaginer les modalités pratiques selon lesquelles ces risques pourraient se concrétiser (« scénarios opérationnels).</a:t>
            </a:r>
          </a:p>
        </p:txBody>
      </p:sp>
      <p:pic>
        <p:nvPicPr>
          <p:cNvPr id="540" name="Graphique 1" descr="Graphiqu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13789" y="3898646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1" name="Graphique 17" descr="Graphiqu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13789" y="5238677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2" name="Graphique 18" descr="Graphique 1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13789" y="6545526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3" name="Graphique 19" descr="Graphique 1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13789" y="8051773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4" name="Graphique 21" descr="Graphique 21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913789" y="10113746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47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48" name="ZoneTexte 21"/>
          <p:cNvSpPr txBox="1"/>
          <p:nvPr/>
        </p:nvSpPr>
        <p:spPr>
          <a:xfrm>
            <a:off x="10713720" y="4123810"/>
            <a:ext cx="12144103" cy="763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7200">
                <a:solidFill>
                  <a:srgbClr val="006E75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Passons à la pratique !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defRPr b="1" sz="7200">
                <a:solidFill>
                  <a:srgbClr val="006E75"/>
                </a:solidFill>
                <a:latin typeface="Marianne"/>
                <a:ea typeface="Marianne"/>
                <a:cs typeface="Marianne"/>
                <a:sym typeface="Marianne"/>
              </a:defRPr>
            </a:pPr>
          </a:p>
          <a:p>
            <a:pPr algn="l">
              <a:defRPr b="1" sz="7200">
                <a:solidFill>
                  <a:srgbClr val="006E75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En réalisant une analyse des risques cyber susceptibles de peser sur un établissement scolaire !</a:t>
            </a:r>
          </a:p>
        </p:txBody>
      </p:sp>
      <p:pic>
        <p:nvPicPr>
          <p:cNvPr id="549" name="Image 24" descr="Image 2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18430">
            <a:off x="738415" y="2851880"/>
            <a:ext cx="8928100" cy="898815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52" name="Rectangle : coins arrondis 25"/>
          <p:cNvGrpSpPr/>
          <p:nvPr/>
        </p:nvGrpSpPr>
        <p:grpSpPr>
          <a:xfrm>
            <a:off x="1992816" y="10859960"/>
            <a:ext cx="6739558" cy="1195292"/>
            <a:chOff x="0" y="0"/>
            <a:chExt cx="6739556" cy="1195291"/>
          </a:xfrm>
        </p:grpSpPr>
        <p:sp>
          <p:nvSpPr>
            <p:cNvPr id="550" name="Rectangle aux angles arrondis"/>
            <p:cNvSpPr/>
            <p:nvPr/>
          </p:nvSpPr>
          <p:spPr>
            <a:xfrm rot="166858">
              <a:off x="16978" y="166321"/>
              <a:ext cx="6705601" cy="86264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>
              <a:solidFill>
                <a:srgbClr val="006E75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Helvetica Neue"/>
                </a:defRPr>
              </a:pPr>
            </a:p>
          </p:txBody>
        </p:sp>
        <p:sp>
          <p:nvSpPr>
            <p:cNvPr id="551" name="Exercice"/>
            <p:cNvSpPr txBox="1"/>
            <p:nvPr/>
          </p:nvSpPr>
          <p:spPr>
            <a:xfrm rot="166858">
              <a:off x="71789" y="159495"/>
              <a:ext cx="6595979" cy="876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4400">
                  <a:latin typeface="Marianne"/>
                  <a:ea typeface="Marianne"/>
                  <a:cs typeface="Marianne"/>
                  <a:sym typeface="Marianne"/>
                </a:defRPr>
              </a:lvl1pPr>
            </a:lstStyle>
            <a:p>
              <a:pPr/>
              <a:r>
                <a:t>Exercice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55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56" name="ZoneTexte 9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  <p:sp>
        <p:nvSpPr>
          <p:cNvPr id="557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58" name="ZoneTexte 3"/>
          <p:cNvSpPr txBox="1"/>
          <p:nvPr/>
        </p:nvSpPr>
        <p:spPr>
          <a:xfrm>
            <a:off x="3851252" y="5413615"/>
            <a:ext cx="16966588" cy="387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: quelles données et quels processus devraient être protégés en priorité ?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61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562" name="Image 17" descr="Image 17"/>
          <p:cNvPicPr>
            <a:picLocks noChangeAspect="1"/>
          </p:cNvPicPr>
          <p:nvPr/>
        </p:nvPicPr>
        <p:blipFill>
          <a:blip r:embed="rId3">
            <a:extLst/>
          </a:blip>
          <a:srcRect l="0" t="13970" r="0" b="0"/>
          <a:stretch>
            <a:fillRect/>
          </a:stretch>
        </p:blipFill>
        <p:spPr>
          <a:xfrm>
            <a:off x="5895063" y="2985054"/>
            <a:ext cx="17534056" cy="8819017"/>
          </a:xfrm>
          <a:prstGeom prst="rect">
            <a:avLst/>
          </a:prstGeom>
          <a:ln w="12700">
            <a:miter lim="400000"/>
          </a:ln>
        </p:spPr>
      </p:pic>
      <p:sp>
        <p:nvSpPr>
          <p:cNvPr id="563" name="Rectangle : coins arrondis 7"/>
          <p:cNvSpPr/>
          <p:nvPr/>
        </p:nvSpPr>
        <p:spPr>
          <a:xfrm>
            <a:off x="1236768" y="2985055"/>
            <a:ext cx="4027960" cy="2805211"/>
          </a:xfrm>
          <a:prstGeom prst="roundRect">
            <a:avLst>
              <a:gd name="adj" fmla="val 16667"/>
            </a:avLst>
          </a:prstGeom>
          <a:solidFill>
            <a:srgbClr val="006E75"/>
          </a:solidFill>
          <a:ln w="25400">
            <a:solidFill>
              <a:srgbClr val="006E75"/>
            </a:solidFill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64" name="ZoneTexte 8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Image 27" descr="Image 2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3511" y="1681527"/>
            <a:ext cx="1994401" cy="199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ZoneTexte 29"/>
          <p:cNvSpPr txBox="1"/>
          <p:nvPr/>
        </p:nvSpPr>
        <p:spPr>
          <a:xfrm>
            <a:off x="5241433" y="2181774"/>
            <a:ext cx="1396328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réglementation</a:t>
            </a:r>
          </a:p>
        </p:txBody>
      </p:sp>
      <p:sp>
        <p:nvSpPr>
          <p:cNvPr id="189" name="ZoneTexte 30"/>
          <p:cNvSpPr txBox="1"/>
          <p:nvPr/>
        </p:nvSpPr>
        <p:spPr>
          <a:xfrm>
            <a:off x="5227396" y="4415678"/>
            <a:ext cx="15676669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Paix et sécurité internationale du cyberespace</a:t>
            </a:r>
          </a:p>
        </p:txBody>
      </p:sp>
      <p:pic>
        <p:nvPicPr>
          <p:cNvPr id="190" name="Image 31" descr="Image 3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83511" y="3908445"/>
            <a:ext cx="1994401" cy="1994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Image 33" descr="Image 3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83511" y="6135363"/>
            <a:ext cx="1994401" cy="1994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ZoneTexte 34"/>
          <p:cNvSpPr txBox="1"/>
          <p:nvPr/>
        </p:nvSpPr>
        <p:spPr>
          <a:xfrm>
            <a:off x="5224951" y="6654128"/>
            <a:ext cx="1396328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spcBef>
                <a:spcPts val="2400"/>
              </a:spcBef>
              <a:tabLst>
                <a:tab pos="863600" algn="l"/>
              </a:tabLst>
              <a:defRPr sz="4800">
                <a:solidFill>
                  <a:srgbClr val="00000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brève histoire de la cybersécurité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67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68" name="ZoneTexte 9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  <p:sp>
        <p:nvSpPr>
          <p:cNvPr id="569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70" name="ZoneTexte 3"/>
          <p:cNvSpPr txBox="1"/>
          <p:nvPr/>
        </p:nvSpPr>
        <p:spPr>
          <a:xfrm>
            <a:off x="3851252" y="4784965"/>
            <a:ext cx="16966588" cy="513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2 : qui pourrait souhaiter mener une attaque cyber contre l’établissement scolaire et pour quelles raisons ?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73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574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32747" y="2973779"/>
            <a:ext cx="16788189" cy="8319481"/>
          </a:xfrm>
          <a:prstGeom prst="rect">
            <a:avLst/>
          </a:prstGeom>
          <a:ln w="12700">
            <a:miter lim="400000"/>
          </a:ln>
        </p:spPr>
      </p:pic>
      <p:sp>
        <p:nvSpPr>
          <p:cNvPr id="575" name="Rectangle : coins arrondis 26"/>
          <p:cNvSpPr/>
          <p:nvPr/>
        </p:nvSpPr>
        <p:spPr>
          <a:xfrm>
            <a:off x="1236768" y="2985055"/>
            <a:ext cx="4027960" cy="2805211"/>
          </a:xfrm>
          <a:prstGeom prst="roundRect">
            <a:avLst>
              <a:gd name="adj" fmla="val 16667"/>
            </a:avLst>
          </a:prstGeom>
          <a:solidFill>
            <a:srgbClr val="006E75"/>
          </a:solidFill>
          <a:ln w="25400">
            <a:solidFill>
              <a:srgbClr val="006E75"/>
            </a:solidFill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76" name="ZoneTexte 27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2 – les sources potentielles de menaces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79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80" name="ZoneTexte 9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  <p:sp>
        <p:nvSpPr>
          <p:cNvPr id="581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82" name="ZoneTexte 3"/>
          <p:cNvSpPr txBox="1"/>
          <p:nvPr/>
        </p:nvSpPr>
        <p:spPr>
          <a:xfrm>
            <a:off x="3851252" y="6042265"/>
            <a:ext cx="16966588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3 : quels scénarios d’attaque pouvons-nous imaginer 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85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ZoneTexte 14"/>
          <p:cNvSpPr txBox="1"/>
          <p:nvPr/>
        </p:nvSpPr>
        <p:spPr>
          <a:xfrm>
            <a:off x="7735718" y="5325454"/>
            <a:ext cx="15754423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Des membres du personnel utilisant leurs ordinateurs connectés par internet infectent par mégarde le système d’information de l’établissement.</a:t>
            </a:r>
          </a:p>
        </p:txBody>
      </p:sp>
      <p:sp>
        <p:nvSpPr>
          <p:cNvPr id="587" name="ZoneTexte 15"/>
          <p:cNvSpPr txBox="1"/>
          <p:nvPr/>
        </p:nvSpPr>
        <p:spPr>
          <a:xfrm>
            <a:off x="7735717" y="7621179"/>
            <a:ext cx="15505336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vulnérabilités non corrigées du système d’information de l’établissement sont exploitées à des fins malveillantes.</a:t>
            </a:r>
          </a:p>
        </p:txBody>
      </p:sp>
      <p:sp>
        <p:nvSpPr>
          <p:cNvPr id="588" name="ZoneTexte 16"/>
          <p:cNvSpPr txBox="1"/>
          <p:nvPr/>
        </p:nvSpPr>
        <p:spPr>
          <a:xfrm>
            <a:off x="7735717" y="9658070"/>
            <a:ext cx="15505335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L’absence de vigilance d’un prestataire informatique est exploitée pour parvenir à attaquer l’établissement.</a:t>
            </a:r>
          </a:p>
        </p:txBody>
      </p:sp>
      <p:sp>
        <p:nvSpPr>
          <p:cNvPr id="589" name="ZoneTexte 17"/>
          <p:cNvSpPr txBox="1"/>
          <p:nvPr/>
        </p:nvSpPr>
        <p:spPr>
          <a:xfrm>
            <a:off x="7735717" y="3009227"/>
            <a:ext cx="15754424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attaquant tire partie du manque de sécurité des bureaux et des ordinateurs du personnel afin d’y accéder et d’usurper leurs comptes.</a:t>
            </a:r>
          </a:p>
        </p:txBody>
      </p:sp>
      <p:sp>
        <p:nvSpPr>
          <p:cNvPr id="590" name="Rectangle : coins arrondis 6"/>
          <p:cNvSpPr/>
          <p:nvPr/>
        </p:nvSpPr>
        <p:spPr>
          <a:xfrm>
            <a:off x="1236768" y="2985055"/>
            <a:ext cx="4027960" cy="2805211"/>
          </a:xfrm>
          <a:prstGeom prst="roundRect">
            <a:avLst>
              <a:gd name="adj" fmla="val 16667"/>
            </a:avLst>
          </a:prstGeom>
          <a:solidFill>
            <a:srgbClr val="006E75"/>
          </a:solidFill>
          <a:ln w="25400">
            <a:solidFill>
              <a:srgbClr val="006E75"/>
            </a:solidFill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591" name="ZoneTexte 7"/>
          <p:cNvSpPr txBox="1"/>
          <p:nvPr/>
        </p:nvSpPr>
        <p:spPr>
          <a:xfrm>
            <a:off x="1512943" y="3305871"/>
            <a:ext cx="3401265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3 – les scénarios stratégiques</a:t>
            </a:r>
          </a:p>
        </p:txBody>
      </p:sp>
      <p:pic>
        <p:nvPicPr>
          <p:cNvPr id="592" name="Graphique 8" descr="Graphiqu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37483" y="2838088"/>
            <a:ext cx="1440001" cy="144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3" name="Graphique 12" descr="Graphiqu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7483" y="5193248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94" name="Graphique 19" descr="Graphiqu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37483" y="7514874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95" name="Graphique 20" descr="Graphique 2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37483" y="9470108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598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ZoneTexte 9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  <p:sp>
        <p:nvSpPr>
          <p:cNvPr id="600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601" name="ZoneTexte 3"/>
          <p:cNvSpPr txBox="1"/>
          <p:nvPr/>
        </p:nvSpPr>
        <p:spPr>
          <a:xfrm>
            <a:off x="3851252" y="5413615"/>
            <a:ext cx="16966588" cy="387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4 : par quels moyens / chemin concrets ces attaques pourraient-être se concrétiser ?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604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605" name="ZoneTexte 14"/>
          <p:cNvSpPr txBox="1"/>
          <p:nvPr/>
        </p:nvSpPr>
        <p:spPr>
          <a:xfrm>
            <a:off x="7695967" y="5325454"/>
            <a:ext cx="15992959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CPE reçoit un mail en apparence légitime et clique sur une pièce jointe piégée permettant de prendre le contrôle de sa session.</a:t>
            </a:r>
          </a:p>
        </p:txBody>
      </p:sp>
      <p:sp>
        <p:nvSpPr>
          <p:cNvPr id="606" name="ZoneTexte 15"/>
          <p:cNvSpPr txBox="1"/>
          <p:nvPr/>
        </p:nvSpPr>
        <p:spPr>
          <a:xfrm>
            <a:off x="7695966" y="7621179"/>
            <a:ext cx="15740123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découverte d’une vulnérabilité sur l’espace numérique d’enseignement (ENE) est découverte et exploitée par un attaquant.</a:t>
            </a:r>
          </a:p>
        </p:txBody>
      </p:sp>
      <p:sp>
        <p:nvSpPr>
          <p:cNvPr id="607" name="ZoneTexte 16"/>
          <p:cNvSpPr txBox="1"/>
          <p:nvPr/>
        </p:nvSpPr>
        <p:spPr>
          <a:xfrm>
            <a:off x="7695966" y="9935161"/>
            <a:ext cx="15992959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clé USB piégée est offerte à un prestataire informatique qu’il l’utilise sur un ordinateur de l’établissement qui est infecté.</a:t>
            </a:r>
          </a:p>
        </p:txBody>
      </p:sp>
      <p:sp>
        <p:nvSpPr>
          <p:cNvPr id="608" name="ZoneTexte 17"/>
          <p:cNvSpPr txBox="1"/>
          <p:nvPr/>
        </p:nvSpPr>
        <p:spPr>
          <a:xfrm>
            <a:off x="7695966" y="3009227"/>
            <a:ext cx="15992960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élève parvient à s’insérer dans le bureau de la cheffe d’établissement ayant laissé sa session ouverte et parvient à modifier les notes.</a:t>
            </a:r>
          </a:p>
        </p:txBody>
      </p:sp>
      <p:sp>
        <p:nvSpPr>
          <p:cNvPr id="609" name="Rectangle : coins arrondis 1"/>
          <p:cNvSpPr/>
          <p:nvPr/>
        </p:nvSpPr>
        <p:spPr>
          <a:xfrm>
            <a:off x="1236768" y="2985055"/>
            <a:ext cx="4027960" cy="2805211"/>
          </a:xfrm>
          <a:prstGeom prst="roundRect">
            <a:avLst>
              <a:gd name="adj" fmla="val 16667"/>
            </a:avLst>
          </a:prstGeom>
          <a:solidFill>
            <a:srgbClr val="006E75"/>
          </a:solidFill>
          <a:ln w="25400">
            <a:solidFill>
              <a:srgbClr val="006E75"/>
            </a:solidFill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610" name="ZoneTexte 3"/>
          <p:cNvSpPr txBox="1"/>
          <p:nvPr/>
        </p:nvSpPr>
        <p:spPr>
          <a:xfrm>
            <a:off x="1512943" y="3305871"/>
            <a:ext cx="3401265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4 – les scénarios opérationnels</a:t>
            </a:r>
          </a:p>
        </p:txBody>
      </p:sp>
      <p:pic>
        <p:nvPicPr>
          <p:cNvPr id="611" name="Graphique 19" descr="Graphique 1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37483" y="2968717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2" name="Graphique 20" descr="Graphique 2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7483" y="5106163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3" name="Graphique 21" descr="Graphique 2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37483" y="7601960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4" name="Graphique 26" descr="Graphique 2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37483" y="9818452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617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618" name="ZoneTexte 9"/>
          <p:cNvSpPr txBox="1"/>
          <p:nvPr/>
        </p:nvSpPr>
        <p:spPr>
          <a:xfrm>
            <a:off x="1512943" y="3305871"/>
            <a:ext cx="3401265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1 – les données et les processus à protéger</a:t>
            </a:r>
          </a:p>
        </p:txBody>
      </p:sp>
      <p:sp>
        <p:nvSpPr>
          <p:cNvPr id="619" name="Rectangle : coins arrondis 1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006E75">
              <a:alpha val="7686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620" name="ZoneTexte 3"/>
          <p:cNvSpPr txBox="1"/>
          <p:nvPr/>
        </p:nvSpPr>
        <p:spPr>
          <a:xfrm>
            <a:off x="3851252" y="4784965"/>
            <a:ext cx="16966588" cy="513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5 : comment renforcer la sécurité informatique de l’établissement pour se protéger de ces risques 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gestion des risques cyber</a:t>
            </a:r>
          </a:p>
        </p:txBody>
      </p:sp>
      <p:pic>
        <p:nvPicPr>
          <p:cNvPr id="623" name="Image 10" descr="Imag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6768" y="928056"/>
            <a:ext cx="1101918" cy="1092166"/>
          </a:xfrm>
          <a:prstGeom prst="rect">
            <a:avLst/>
          </a:prstGeom>
          <a:ln w="12700">
            <a:miter lim="400000"/>
          </a:ln>
        </p:spPr>
      </p:pic>
      <p:sp>
        <p:nvSpPr>
          <p:cNvPr id="624" name="ZoneTexte 15"/>
          <p:cNvSpPr txBox="1"/>
          <p:nvPr/>
        </p:nvSpPr>
        <p:spPr>
          <a:xfrm>
            <a:off x="7695963" y="5420114"/>
            <a:ext cx="15435869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personnel est formé à détecter les mails suspects et ne cliquent plus au hasard sur les pièces jointes.</a:t>
            </a:r>
          </a:p>
        </p:txBody>
      </p:sp>
      <p:sp>
        <p:nvSpPr>
          <p:cNvPr id="625" name="ZoneTexte 16"/>
          <p:cNvSpPr txBox="1"/>
          <p:nvPr/>
        </p:nvSpPr>
        <p:spPr>
          <a:xfrm>
            <a:off x="7695962" y="8981000"/>
            <a:ext cx="15683846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L’introduction de clés USB est bloquée sur tous les postes informatiques de l’établissement.</a:t>
            </a:r>
          </a:p>
        </p:txBody>
      </p:sp>
      <p:sp>
        <p:nvSpPr>
          <p:cNvPr id="626" name="ZoneTexte 3"/>
          <p:cNvSpPr txBox="1"/>
          <p:nvPr/>
        </p:nvSpPr>
        <p:spPr>
          <a:xfrm>
            <a:off x="7695963" y="3055803"/>
            <a:ext cx="15683846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bureaux du personnel de l’établissement sont fermés à clé et les sessions informatiques automatiquement verrouillées après un temps d’inactivité.</a:t>
            </a:r>
          </a:p>
        </p:txBody>
      </p:sp>
      <p:sp>
        <p:nvSpPr>
          <p:cNvPr id="627" name="ZoneTexte 6"/>
          <p:cNvSpPr txBox="1"/>
          <p:nvPr/>
        </p:nvSpPr>
        <p:spPr>
          <a:xfrm>
            <a:off x="7695963" y="7108487"/>
            <a:ext cx="15435869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services en ligne de l’établissement sont régulièrement mis à jour pour en corriger les vulnérabilités.</a:t>
            </a:r>
          </a:p>
        </p:txBody>
      </p:sp>
      <p:sp>
        <p:nvSpPr>
          <p:cNvPr id="628" name="Rectangle : coins arrondis 12"/>
          <p:cNvSpPr/>
          <p:nvPr/>
        </p:nvSpPr>
        <p:spPr>
          <a:xfrm>
            <a:off x="1236768" y="2985055"/>
            <a:ext cx="4027960" cy="2805211"/>
          </a:xfrm>
          <a:prstGeom prst="roundRect">
            <a:avLst>
              <a:gd name="adj" fmla="val 16667"/>
            </a:avLst>
          </a:prstGeom>
          <a:solidFill>
            <a:srgbClr val="006E75"/>
          </a:solidFill>
          <a:ln w="25400">
            <a:solidFill>
              <a:srgbClr val="006E75"/>
            </a:solidFill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629" name="ZoneTexte 13"/>
          <p:cNvSpPr txBox="1"/>
          <p:nvPr/>
        </p:nvSpPr>
        <p:spPr>
          <a:xfrm>
            <a:off x="1512943" y="3305871"/>
            <a:ext cx="3401265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3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Etape 5 – traitement des risques</a:t>
            </a:r>
          </a:p>
        </p:txBody>
      </p:sp>
      <p:pic>
        <p:nvPicPr>
          <p:cNvPr id="630" name="Graphique 14" descr="Graphiqu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37483" y="2968717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1" name="Graphique 17" descr="Graphiqu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7483" y="5236791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2" name="Graphique 19" descr="Graphiqu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37483" y="7035902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3" name="Graphique 20" descr="Graphique 2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37483" y="9034678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FCB77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636" name="Image 4" descr="Imag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11451" y="3435350"/>
            <a:ext cx="7161098" cy="873265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7" name="Image 7" descr="Imag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79027" y="138300"/>
            <a:ext cx="1825945" cy="22879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Détecter les cyberattaques</a:t>
            </a:r>
          </a:p>
        </p:txBody>
      </p:sp>
      <p:pic>
        <p:nvPicPr>
          <p:cNvPr id="640" name="Image 12" descr="Image 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28056"/>
            <a:ext cx="1076496" cy="1116366"/>
          </a:xfrm>
          <a:prstGeom prst="rect">
            <a:avLst/>
          </a:prstGeom>
          <a:ln w="12700">
            <a:miter lim="400000"/>
          </a:ln>
        </p:spPr>
      </p:pic>
      <p:sp>
        <p:nvSpPr>
          <p:cNvPr id="641" name="ZoneTexte 13"/>
          <p:cNvSpPr txBox="1"/>
          <p:nvPr/>
        </p:nvSpPr>
        <p:spPr>
          <a:xfrm>
            <a:off x="2414449" y="5126018"/>
            <a:ext cx="19555100" cy="3923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4000"/>
              </a:lnSpc>
              <a:defRPr b="1" sz="6600">
                <a:solidFill>
                  <a:srgbClr val="F68220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détection des cyberattaques consiste à identifier une cyberattaque entrain de se dérouler, afin de pouvoir y répondre.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Rectangle 15"/>
          <p:cNvSpPr/>
          <p:nvPr/>
        </p:nvSpPr>
        <p:spPr>
          <a:xfrm>
            <a:off x="0" y="1556310"/>
            <a:ext cx="24384000" cy="12168001"/>
          </a:xfrm>
          <a:prstGeom prst="rect">
            <a:avLst/>
          </a:prstGeom>
          <a:solidFill>
            <a:srgbClr val="AED9D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195" name="Image 14" descr="Image 14"/>
          <p:cNvPicPr>
            <a:picLocks noChangeAspect="1"/>
          </p:cNvPicPr>
          <p:nvPr/>
        </p:nvPicPr>
        <p:blipFill>
          <a:blip r:embed="rId2">
            <a:extLst/>
          </a:blip>
          <a:srcRect l="1986" t="0" r="1540" b="0"/>
          <a:stretch>
            <a:fillRect/>
          </a:stretch>
        </p:blipFill>
        <p:spPr>
          <a:xfrm>
            <a:off x="7153174" y="3514688"/>
            <a:ext cx="9437916" cy="8251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age 17" descr="Image 1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06863" y="200416"/>
            <a:ext cx="2130539" cy="23862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Détecter les cyberattaques</a:t>
            </a:r>
          </a:p>
        </p:txBody>
      </p:sp>
      <p:pic>
        <p:nvPicPr>
          <p:cNvPr id="644" name="Image 12" descr="Image 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28056"/>
            <a:ext cx="1076496" cy="1116366"/>
          </a:xfrm>
          <a:prstGeom prst="rect">
            <a:avLst/>
          </a:prstGeom>
          <a:ln w="12700">
            <a:miter lim="400000"/>
          </a:ln>
        </p:spPr>
      </p:pic>
      <p:sp>
        <p:nvSpPr>
          <p:cNvPr id="645" name="ZoneTexte 13"/>
          <p:cNvSpPr txBox="1"/>
          <p:nvPr/>
        </p:nvSpPr>
        <p:spPr>
          <a:xfrm>
            <a:off x="1307910" y="3394038"/>
            <a:ext cx="20631596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détection des cyberattaques repose d’abord sur des dispositifs techniques, tels que</a:t>
            </a:r>
          </a:p>
        </p:txBody>
      </p:sp>
      <p:sp>
        <p:nvSpPr>
          <p:cNvPr id="646" name="ZoneTexte 3"/>
          <p:cNvSpPr txBox="1"/>
          <p:nvPr/>
        </p:nvSpPr>
        <p:spPr>
          <a:xfrm>
            <a:off x="3665000" y="6130573"/>
            <a:ext cx="18274506" cy="26324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 </a:t>
            </a:r>
            <a:r>
              <a:rPr b="1"/>
              <a:t>sondes de détection </a:t>
            </a:r>
            <a:r>
              <a:t>permettant de reconnaître des « signatures d’attaques » connues, soient des traces d’attaques reconnaissables.</a:t>
            </a:r>
          </a:p>
        </p:txBody>
      </p:sp>
      <p:sp>
        <p:nvSpPr>
          <p:cNvPr id="647" name="ZoneTexte 7"/>
          <p:cNvSpPr txBox="1"/>
          <p:nvPr/>
        </p:nvSpPr>
        <p:spPr>
          <a:xfrm>
            <a:off x="3665000" y="9002183"/>
            <a:ext cx="18008902" cy="3515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systèmes de détection sur les ordinateurs et autres équipements informatiques finaux</a:t>
            </a:r>
            <a:r>
              <a:rPr b="0"/>
              <a:t>, permettant de détecter des activités potentiellement malveillantes et de les bloquer (EDR – </a:t>
            </a:r>
            <a:r>
              <a:rPr b="0" i="1"/>
              <a:t>endpoint detection and response</a:t>
            </a:r>
            <a:r>
              <a:rPr b="0"/>
              <a:t>)</a:t>
            </a:r>
          </a:p>
        </p:txBody>
      </p:sp>
      <p:pic>
        <p:nvPicPr>
          <p:cNvPr id="648" name="Graphique 10" descr="Graphiqu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2971" y="5991083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9" name="Graphique 11" descr="Graphiqu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2971" y="9130018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Détecter les cyberattaques</a:t>
            </a:r>
          </a:p>
        </p:txBody>
      </p:sp>
      <p:pic>
        <p:nvPicPr>
          <p:cNvPr id="652" name="Image 12" descr="Image 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28056"/>
            <a:ext cx="1076496" cy="1116366"/>
          </a:xfrm>
          <a:prstGeom prst="rect">
            <a:avLst/>
          </a:prstGeom>
          <a:ln w="12700">
            <a:miter lim="400000"/>
          </a:ln>
        </p:spPr>
      </p:pic>
      <p:sp>
        <p:nvSpPr>
          <p:cNvPr id="653" name="ZoneTexte 13"/>
          <p:cNvSpPr txBox="1"/>
          <p:nvPr/>
        </p:nvSpPr>
        <p:spPr>
          <a:xfrm>
            <a:off x="1307910" y="3394038"/>
            <a:ext cx="20631596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détection nécessite aussi souvent l’intervention de spécialistes afin d’identifier d’éventuels</a:t>
            </a:r>
          </a:p>
        </p:txBody>
      </p:sp>
      <p:sp>
        <p:nvSpPr>
          <p:cNvPr id="654" name="ZoneTexte 3"/>
          <p:cNvSpPr txBox="1"/>
          <p:nvPr/>
        </p:nvSpPr>
        <p:spPr>
          <a:xfrm>
            <a:off x="3385887" y="5981477"/>
            <a:ext cx="18274506" cy="174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Faux</a:t>
            </a:r>
            <a:r>
              <a:rPr b="0"/>
              <a:t> </a:t>
            </a:r>
            <a:r>
              <a:t>positifs </a:t>
            </a:r>
            <a:r>
              <a:rPr b="0"/>
              <a:t>correspondant à des activités légitimes détectées à tord comme malveillantes.</a:t>
            </a:r>
          </a:p>
        </p:txBody>
      </p:sp>
      <p:sp>
        <p:nvSpPr>
          <p:cNvPr id="655" name="ZoneTexte 7"/>
          <p:cNvSpPr txBox="1"/>
          <p:nvPr/>
        </p:nvSpPr>
        <p:spPr>
          <a:xfrm>
            <a:off x="3442063" y="7901665"/>
            <a:ext cx="18008902" cy="174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Faux</a:t>
            </a:r>
            <a:r>
              <a:rPr b="0"/>
              <a:t> </a:t>
            </a:r>
            <a:r>
              <a:t>négatifs </a:t>
            </a:r>
            <a:r>
              <a:rPr b="0"/>
              <a:t>correspondant à des activités malveillantes détectées à tord comme légitimes</a:t>
            </a:r>
          </a:p>
        </p:txBody>
      </p:sp>
      <p:pic>
        <p:nvPicPr>
          <p:cNvPr id="656" name="Graphique 1" descr="Graphiqu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2971" y="5991083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57" name="Graphique 6" descr="Graphiqu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2971" y="7867271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Détecter les cyberattaques</a:t>
            </a:r>
          </a:p>
        </p:txBody>
      </p:sp>
      <p:pic>
        <p:nvPicPr>
          <p:cNvPr id="660" name="Image 12" descr="Image 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28056"/>
            <a:ext cx="1076496" cy="1116366"/>
          </a:xfrm>
          <a:prstGeom prst="rect">
            <a:avLst/>
          </a:prstGeom>
          <a:ln w="12700">
            <a:miter lim="400000"/>
          </a:ln>
        </p:spPr>
      </p:pic>
      <p:sp>
        <p:nvSpPr>
          <p:cNvPr id="661" name="ZoneTexte 13"/>
          <p:cNvSpPr txBox="1"/>
          <p:nvPr/>
        </p:nvSpPr>
        <p:spPr>
          <a:xfrm>
            <a:off x="1307910" y="3394038"/>
            <a:ext cx="20631596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En matière de détection, les attaquants ont souvent l’avantage !</a:t>
            </a:r>
          </a:p>
        </p:txBody>
      </p:sp>
      <p:sp>
        <p:nvSpPr>
          <p:cNvPr id="662" name="ZoneTexte 3"/>
          <p:cNvSpPr txBox="1"/>
          <p:nvPr/>
        </p:nvSpPr>
        <p:spPr>
          <a:xfrm>
            <a:off x="3207147" y="5289877"/>
            <a:ext cx="18274506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 peuvent être particulièrement discrètes.</a:t>
            </a:r>
          </a:p>
        </p:txBody>
      </p:sp>
      <p:sp>
        <p:nvSpPr>
          <p:cNvPr id="663" name="ZoneTexte 1"/>
          <p:cNvSpPr txBox="1"/>
          <p:nvPr/>
        </p:nvSpPr>
        <p:spPr>
          <a:xfrm>
            <a:off x="3207147" y="6590507"/>
            <a:ext cx="18274506" cy="174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attaquants innovent souvent dans leur manière d’attaquer rendant plus difficile la détection d’attaques inconnues.</a:t>
            </a:r>
          </a:p>
        </p:txBody>
      </p:sp>
      <p:sp>
        <p:nvSpPr>
          <p:cNvPr id="664" name="ZoneTexte 6"/>
          <p:cNvSpPr txBox="1"/>
          <p:nvPr/>
        </p:nvSpPr>
        <p:spPr>
          <a:xfrm>
            <a:off x="3207147" y="8541256"/>
            <a:ext cx="18274506" cy="174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attaquants peuvent agir depuis n’importe où sur la planète sans présence physique. </a:t>
            </a:r>
          </a:p>
        </p:txBody>
      </p:sp>
      <p:sp>
        <p:nvSpPr>
          <p:cNvPr id="665" name="ZoneTexte 8"/>
          <p:cNvSpPr txBox="1"/>
          <p:nvPr/>
        </p:nvSpPr>
        <p:spPr>
          <a:xfrm>
            <a:off x="3207147" y="10492006"/>
            <a:ext cx="18274506" cy="1749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cyberattaques peuvent être très « bon marché » contribuant à démultiplier les attaques.</a:t>
            </a:r>
          </a:p>
        </p:txBody>
      </p:sp>
      <p:pic>
        <p:nvPicPr>
          <p:cNvPr id="666" name="Graphique 9" descr="Graphiqu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2971" y="5076683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7" name="Graphique 10" descr="Graphiqu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2971" y="6778698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8" name="Graphique 11" descr="Graphique 1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82971" y="8577808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9" name="Graphique 15" descr="Graphique 1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82971" y="10620129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A1D6B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672" name="Image 2" descr="Imag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64853" y="3214439"/>
            <a:ext cx="7300687" cy="8835123"/>
          </a:xfrm>
          <a:prstGeom prst="rect">
            <a:avLst/>
          </a:prstGeom>
          <a:ln w="12700">
            <a:miter lim="400000"/>
          </a:ln>
        </p:spPr>
      </p:pic>
      <p:pic>
        <p:nvPicPr>
          <p:cNvPr id="673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09656" y="197688"/>
            <a:ext cx="1825945" cy="22824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Réagir aux cyberattaques</a:t>
            </a:r>
          </a:p>
        </p:txBody>
      </p:sp>
      <p:sp>
        <p:nvSpPr>
          <p:cNvPr id="676" name="ZoneTexte 13"/>
          <p:cNvSpPr txBox="1"/>
          <p:nvPr/>
        </p:nvSpPr>
        <p:spPr>
          <a:xfrm>
            <a:off x="1307910" y="3394038"/>
            <a:ext cx="21027400" cy="284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fois qu’une cyberattaque est détectée, l’objectif est de limiter son ampleur et de permettre un retour à la normale tout en prévenant le risque de nouvelles cyberattaques dans le futur.</a:t>
            </a:r>
          </a:p>
        </p:txBody>
      </p:sp>
      <p:sp>
        <p:nvSpPr>
          <p:cNvPr id="677" name="ZoneTexte 1"/>
          <p:cNvSpPr txBox="1"/>
          <p:nvPr/>
        </p:nvSpPr>
        <p:spPr>
          <a:xfrm>
            <a:off x="3207146" y="7014343"/>
            <a:ext cx="18274506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Comprendre et caractériser l’attaque et ses impacts.</a:t>
            </a:r>
          </a:p>
        </p:txBody>
      </p:sp>
      <p:sp>
        <p:nvSpPr>
          <p:cNvPr id="678" name="ZoneTexte 6"/>
          <p:cNvSpPr txBox="1"/>
          <p:nvPr/>
        </p:nvSpPr>
        <p:spPr>
          <a:xfrm>
            <a:off x="3207145" y="8447879"/>
            <a:ext cx="18274506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Contenir et protéger les systèmes concernés</a:t>
            </a:r>
          </a:p>
        </p:txBody>
      </p:sp>
      <p:sp>
        <p:nvSpPr>
          <p:cNvPr id="679" name="ZoneTexte 8"/>
          <p:cNvSpPr txBox="1"/>
          <p:nvPr/>
        </p:nvSpPr>
        <p:spPr>
          <a:xfrm>
            <a:off x="3207144" y="9679779"/>
            <a:ext cx="18779822" cy="164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Faire cesser l’attaque, en désinfectant/réparant, puis en restaurant et en reconstruisant les systèmes concernés.</a:t>
            </a:r>
          </a:p>
        </p:txBody>
      </p:sp>
      <p:pic>
        <p:nvPicPr>
          <p:cNvPr id="680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681" name="Graphique 19" descr="Graphique 1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2971" y="6731314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2" name="Graphique 21" descr="Graphique 2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2971" y="8215616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3" name="Graphique 23" descr="Graphique 2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82971" y="9753468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Réagir aux cyberattaques</a:t>
            </a:r>
          </a:p>
        </p:txBody>
      </p:sp>
      <p:sp>
        <p:nvSpPr>
          <p:cNvPr id="686" name="ZoneTexte 13"/>
          <p:cNvSpPr txBox="1"/>
          <p:nvPr/>
        </p:nvSpPr>
        <p:spPr>
          <a:xfrm>
            <a:off x="1307911" y="3394038"/>
            <a:ext cx="21767626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CSIRTs (</a:t>
            </a:r>
            <a:r>
              <a:rPr i="1"/>
              <a:t>computer emergency response teams</a:t>
            </a:r>
            <a:r>
              <a:t>) ou équipes de réponses à incident informatique interviennent en cas de cyberattaques.</a:t>
            </a:r>
          </a:p>
        </p:txBody>
      </p:sp>
      <p:pic>
        <p:nvPicPr>
          <p:cNvPr id="687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sp>
        <p:nvSpPr>
          <p:cNvPr id="688" name="ZoneTexte 3"/>
          <p:cNvSpPr txBox="1"/>
          <p:nvPr/>
        </p:nvSpPr>
        <p:spPr>
          <a:xfrm>
            <a:off x="11453949" y="6935457"/>
            <a:ext cx="11079332" cy="3796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En France, le CSIRT gouvernemental est le CERT-FR placé au sein de l’Agence nationale de la sécurité des systèmes d’information (ANSSI) </a:t>
            </a:r>
          </a:p>
        </p:txBody>
      </p:sp>
      <p:pic>
        <p:nvPicPr>
          <p:cNvPr id="689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89" y="6935457"/>
            <a:ext cx="8365470" cy="33865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Réagir aux cyberattaques</a:t>
            </a:r>
          </a:p>
        </p:txBody>
      </p:sp>
      <p:sp>
        <p:nvSpPr>
          <p:cNvPr id="692" name="ZoneTexte 13"/>
          <p:cNvSpPr txBox="1"/>
          <p:nvPr/>
        </p:nvSpPr>
        <p:spPr>
          <a:xfrm>
            <a:off x="1307911" y="3394038"/>
            <a:ext cx="21767626" cy="284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Lorsque les conséquences d’une attaque informatique sont très importante pour une organisation ou même un Etat, on parle de « </a:t>
            </a:r>
            <a:r>
              <a:rPr u="sng"/>
              <a:t>crise</a:t>
            </a:r>
            <a:r>
              <a:t> d’origine cyber ».</a:t>
            </a:r>
          </a:p>
        </p:txBody>
      </p:sp>
      <p:pic>
        <p:nvPicPr>
          <p:cNvPr id="693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sp>
        <p:nvSpPr>
          <p:cNvPr id="694" name="ZoneTexte 1"/>
          <p:cNvSpPr txBox="1"/>
          <p:nvPr/>
        </p:nvSpPr>
        <p:spPr>
          <a:xfrm>
            <a:off x="11453949" y="7098406"/>
            <a:ext cx="10707189" cy="4751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En France, le plan PIRANET est le plan gouvernemental de gestion de crise en cas de crise majeure d’origine informatique, complémentaire au plan Vigipirate.</a:t>
            </a:r>
          </a:p>
        </p:txBody>
      </p:sp>
      <p:pic>
        <p:nvPicPr>
          <p:cNvPr id="69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0" t="11442" r="0" b="15977"/>
          <a:stretch>
            <a:fillRect/>
          </a:stretch>
        </p:blipFill>
        <p:spPr>
          <a:xfrm>
            <a:off x="3352800" y="6596743"/>
            <a:ext cx="5679267" cy="58331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Réagir aux cyberattaques</a:t>
            </a:r>
          </a:p>
        </p:txBody>
      </p:sp>
      <p:sp>
        <p:nvSpPr>
          <p:cNvPr id="698" name="ZoneTexte 13"/>
          <p:cNvSpPr txBox="1"/>
          <p:nvPr/>
        </p:nvSpPr>
        <p:spPr>
          <a:xfrm>
            <a:off x="1307911" y="3394038"/>
            <a:ext cx="21767626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Pour se préparer à une crise d’origine cyber, les « exercices » de gestion de crise sont une activité essentielle pour s’entraîner et être prêts.</a:t>
            </a:r>
          </a:p>
        </p:txBody>
      </p:sp>
      <p:pic>
        <p:nvPicPr>
          <p:cNvPr id="699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sp>
        <p:nvSpPr>
          <p:cNvPr id="700" name="ZoneTexte 1"/>
          <p:cNvSpPr txBox="1"/>
          <p:nvPr/>
        </p:nvSpPr>
        <p:spPr>
          <a:xfrm>
            <a:off x="11453949" y="7119257"/>
            <a:ext cx="10141133" cy="3796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L’exercice européen </a:t>
            </a:r>
            <a:r>
              <a:rPr b="1"/>
              <a:t>CyberEurope</a:t>
            </a:r>
            <a:r>
              <a:t> réunit tous les deux ans les 27 Etats membres et institutions de l’Union européenne.</a:t>
            </a:r>
          </a:p>
        </p:txBody>
      </p:sp>
      <p:pic>
        <p:nvPicPr>
          <p:cNvPr id="701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58361" y="6474031"/>
            <a:ext cx="5899576" cy="55161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CCE29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704" name="Image 3" descr="Imag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74111" y="3327398"/>
            <a:ext cx="6835776" cy="8524986"/>
          </a:xfrm>
          <a:prstGeom prst="rect">
            <a:avLst/>
          </a:prstGeom>
          <a:ln w="12700">
            <a:miter lim="400000"/>
          </a:ln>
        </p:spPr>
      </p:pic>
      <p:pic>
        <p:nvPicPr>
          <p:cNvPr id="705" name="Image 5" descr="Image 5"/>
          <p:cNvPicPr>
            <a:picLocks noChangeAspect="1"/>
          </p:cNvPicPr>
          <p:nvPr/>
        </p:nvPicPr>
        <p:blipFill>
          <a:blip r:embed="rId3">
            <a:extLst/>
          </a:blip>
          <a:srcRect l="0" t="0" r="0" b="4684"/>
          <a:stretch>
            <a:fillRect/>
          </a:stretch>
        </p:blipFill>
        <p:spPr>
          <a:xfrm>
            <a:off x="11409656" y="253937"/>
            <a:ext cx="1825945" cy="21161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réglementation</a:t>
            </a:r>
          </a:p>
        </p:txBody>
      </p:sp>
      <p:pic>
        <p:nvPicPr>
          <p:cNvPr id="708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709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  <a:ln w="12700">
            <a:miter lim="400000"/>
          </a:ln>
        </p:spPr>
      </p:pic>
      <p:sp>
        <p:nvSpPr>
          <p:cNvPr id="710" name="ZoneTexte 7"/>
          <p:cNvSpPr txBox="1"/>
          <p:nvPr/>
        </p:nvSpPr>
        <p:spPr>
          <a:xfrm>
            <a:off x="1307910" y="3394038"/>
            <a:ext cx="20631596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Il existe 2 types de règles en matière de cybersécurité</a:t>
            </a:r>
          </a:p>
        </p:txBody>
      </p:sp>
      <p:pic>
        <p:nvPicPr>
          <p:cNvPr id="711" name="Image 10" descr="Imag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2190" y="5187948"/>
            <a:ext cx="2425270" cy="5134014"/>
          </a:xfrm>
          <a:prstGeom prst="rect">
            <a:avLst/>
          </a:prstGeom>
          <a:ln w="12700">
            <a:miter lim="400000"/>
          </a:ln>
        </p:spPr>
      </p:pic>
      <p:sp>
        <p:nvSpPr>
          <p:cNvPr id="712" name="ZoneTexte 12"/>
          <p:cNvSpPr txBox="1"/>
          <p:nvPr/>
        </p:nvSpPr>
        <p:spPr>
          <a:xfrm>
            <a:off x="4427218" y="5423279"/>
            <a:ext cx="16623287" cy="21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règles pour encadrer le renforcement de la cybersécurité </a:t>
            </a:r>
            <a:r>
              <a:rPr b="0"/>
              <a:t>des entités publiques et privées, notamment les entreprises exerçant dans un secteur considéré comme critique.</a:t>
            </a:r>
          </a:p>
        </p:txBody>
      </p:sp>
      <p:sp>
        <p:nvSpPr>
          <p:cNvPr id="713" name="ZoneTexte 14"/>
          <p:cNvSpPr txBox="1"/>
          <p:nvPr/>
        </p:nvSpPr>
        <p:spPr>
          <a:xfrm>
            <a:off x="4427218" y="8265811"/>
            <a:ext cx="16278861" cy="148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règles visant à interdire et punir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defRPr sz="40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des actions ou des comportements illicites en ligne.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36369"/>
            <a:ext cx="900001" cy="9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200" name="Rectangle : coins arrondis 15"/>
          <p:cNvSpPr/>
          <p:nvPr/>
        </p:nvSpPr>
        <p:spPr>
          <a:xfrm>
            <a:off x="2131597" y="4185136"/>
            <a:ext cx="19708496" cy="6330461"/>
          </a:xfrm>
          <a:prstGeom prst="roundRect">
            <a:avLst>
              <a:gd name="adj" fmla="val 8334"/>
            </a:avLst>
          </a:prstGeom>
          <a:solidFill>
            <a:srgbClr val="42C0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201" name="ZoneTexte 16"/>
          <p:cNvSpPr txBox="1"/>
          <p:nvPr/>
        </p:nvSpPr>
        <p:spPr>
          <a:xfrm>
            <a:off x="3851252" y="6042265"/>
            <a:ext cx="12109602" cy="261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72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Qu’est-ce que le cybersespace selon vous</a:t>
            </a:r>
          </a:p>
        </p:txBody>
      </p:sp>
      <p:sp>
        <p:nvSpPr>
          <p:cNvPr id="202" name="ZoneTexte 17"/>
          <p:cNvSpPr txBox="1"/>
          <p:nvPr/>
        </p:nvSpPr>
        <p:spPr>
          <a:xfrm>
            <a:off x="16598647" y="5380594"/>
            <a:ext cx="4603652" cy="449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0">
                <a:solidFill>
                  <a:srgbClr val="FFFFFF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réglementation</a:t>
            </a:r>
          </a:p>
        </p:txBody>
      </p:sp>
      <p:pic>
        <p:nvPicPr>
          <p:cNvPr id="716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717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  <a:ln w="12700">
            <a:miter lim="400000"/>
          </a:ln>
        </p:spPr>
      </p:pic>
      <p:sp>
        <p:nvSpPr>
          <p:cNvPr id="718" name="ZoneTexte 7"/>
          <p:cNvSpPr txBox="1"/>
          <p:nvPr/>
        </p:nvSpPr>
        <p:spPr>
          <a:xfrm>
            <a:off x="3195319" y="3277761"/>
            <a:ext cx="1949196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réglementations visant au renforcement de la cybersécurité</a:t>
            </a:r>
          </a:p>
        </p:txBody>
      </p:sp>
      <p:pic>
        <p:nvPicPr>
          <p:cNvPr id="719" name="Image 10" descr="Image 10"/>
          <p:cNvPicPr>
            <a:picLocks noChangeAspect="1"/>
          </p:cNvPicPr>
          <p:nvPr/>
        </p:nvPicPr>
        <p:blipFill>
          <a:blip r:embed="rId4">
            <a:extLst/>
          </a:blip>
          <a:srcRect l="0" t="0" r="0" b="47159"/>
          <a:stretch>
            <a:fillRect/>
          </a:stretch>
        </p:blipFill>
        <p:spPr>
          <a:xfrm>
            <a:off x="1080017" y="2969166"/>
            <a:ext cx="1457030" cy="1629823"/>
          </a:xfrm>
          <a:prstGeom prst="rect">
            <a:avLst/>
          </a:prstGeom>
          <a:ln w="12700">
            <a:miter lim="400000"/>
          </a:ln>
        </p:spPr>
      </p:pic>
      <p:sp>
        <p:nvSpPr>
          <p:cNvPr id="720" name="ZoneTexte 12"/>
          <p:cNvSpPr txBox="1"/>
          <p:nvPr/>
        </p:nvSpPr>
        <p:spPr>
          <a:xfrm>
            <a:off x="6063994" y="5497467"/>
            <a:ext cx="16623287" cy="164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règles s’appliquant à l’administration pour protéger les services publics.</a:t>
            </a:r>
          </a:p>
        </p:txBody>
      </p:sp>
      <p:sp>
        <p:nvSpPr>
          <p:cNvPr id="721" name="ZoneTexte 14"/>
          <p:cNvSpPr txBox="1"/>
          <p:nvPr/>
        </p:nvSpPr>
        <p:spPr>
          <a:xfrm>
            <a:off x="6145425" y="7635692"/>
            <a:ext cx="17371062" cy="164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règles applicables aux opérateurs publics et privés les plus critiques du pays (transport, énergie, télécommunications, etc.).</a:t>
            </a:r>
          </a:p>
        </p:txBody>
      </p:sp>
      <p:pic>
        <p:nvPicPr>
          <p:cNvPr id="722" name="Image 11" descr="Image 1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49599" y="4920088"/>
            <a:ext cx="2217611" cy="1937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723" name="Image 13" descr="Image 1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154486" y="7131362"/>
            <a:ext cx="2217610" cy="2455211"/>
          </a:xfrm>
          <a:prstGeom prst="rect">
            <a:avLst/>
          </a:prstGeom>
          <a:ln w="12700">
            <a:miter lim="400000"/>
          </a:ln>
        </p:spPr>
      </p:pic>
      <p:pic>
        <p:nvPicPr>
          <p:cNvPr id="724" name="Image 16" descr="Image 16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985547" y="9803616"/>
            <a:ext cx="2555490" cy="1937913"/>
          </a:xfrm>
          <a:prstGeom prst="rect">
            <a:avLst/>
          </a:prstGeom>
          <a:ln w="12700">
            <a:miter lim="400000"/>
          </a:ln>
        </p:spPr>
      </p:pic>
      <p:sp>
        <p:nvSpPr>
          <p:cNvPr id="725" name="ZoneTexte 17"/>
          <p:cNvSpPr txBox="1"/>
          <p:nvPr/>
        </p:nvSpPr>
        <p:spPr>
          <a:xfrm>
            <a:off x="6145425" y="9829349"/>
            <a:ext cx="17371062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règles applicables à l’ensemble des entreprises, associations, collectivités pour protéger les données à caractère personnel qu’elles traitent.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réglementation</a:t>
            </a:r>
          </a:p>
        </p:txBody>
      </p:sp>
      <p:pic>
        <p:nvPicPr>
          <p:cNvPr id="728" name="Image 9" descr="Imag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437"/>
            <a:ext cx="1092687" cy="1082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729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90" y="931984"/>
            <a:ext cx="1113693" cy="1084385"/>
          </a:xfrm>
          <a:prstGeom prst="rect">
            <a:avLst/>
          </a:prstGeom>
          <a:ln w="12700">
            <a:miter lim="400000"/>
          </a:ln>
        </p:spPr>
      </p:pic>
      <p:sp>
        <p:nvSpPr>
          <p:cNvPr id="730" name="ZoneTexte 7"/>
          <p:cNvSpPr txBox="1"/>
          <p:nvPr/>
        </p:nvSpPr>
        <p:spPr>
          <a:xfrm>
            <a:off x="3195319" y="3277761"/>
            <a:ext cx="19491962" cy="2486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amendes et les peines de prison pour des actions ou des comportements illicites en ligne</a:t>
            </a:r>
            <a:endParaRPr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731" name="Image 1" descr="Image 1"/>
          <p:cNvPicPr>
            <a:picLocks noChangeAspect="1"/>
          </p:cNvPicPr>
          <p:nvPr/>
        </p:nvPicPr>
        <p:blipFill>
          <a:blip r:embed="rId4">
            <a:extLst/>
          </a:blip>
          <a:srcRect l="0" t="48272" r="0" b="0"/>
          <a:stretch>
            <a:fillRect/>
          </a:stretch>
        </p:blipFill>
        <p:spPr>
          <a:xfrm>
            <a:off x="1058971" y="2913450"/>
            <a:ext cx="1520130" cy="1664583"/>
          </a:xfrm>
          <a:prstGeom prst="rect">
            <a:avLst/>
          </a:prstGeom>
          <a:ln w="12700">
            <a:miter lim="400000"/>
          </a:ln>
        </p:spPr>
      </p:pic>
      <p:sp>
        <p:nvSpPr>
          <p:cNvPr id="732" name="ZoneTexte 15"/>
          <p:cNvSpPr txBox="1"/>
          <p:nvPr/>
        </p:nvSpPr>
        <p:spPr>
          <a:xfrm>
            <a:off x="2608477" y="5615323"/>
            <a:ext cx="19901002" cy="551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571500" indent="-571500" algn="l">
              <a:buSzPct val="100000"/>
              <a:buFont typeface="Arial"/>
              <a:buChar char="•"/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 ’escroquerie (article 313-1 du code pénal), passible d’une peine d’emprisonnement de cinq ans et de 375 000 euros d’amende.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571500" indent="-571500" algn="l">
              <a:buSzPct val="100000"/>
              <a:buFont typeface="Arial"/>
              <a:buChar char="•"/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La collecte de données à caractère personnel par un moyen frauduleux, déloyal ou illicite (article 226-18 du code pénal), délit passible d’une peine d’emprisonnement de cinq ans et de 300 000 euros d’amende.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571500" indent="-571500" algn="l">
              <a:buSzPct val="100000"/>
              <a:buFont typeface="Arial"/>
              <a:buChar char="•"/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Etc. etc. etc.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97B5D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735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07450" y="3377358"/>
            <a:ext cx="6769100" cy="879064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6" name="Image 6" descr="Imag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09656" y="304737"/>
            <a:ext cx="1724345" cy="20216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ZoneTexte 2"/>
          <p:cNvSpPr txBox="1"/>
          <p:nvPr/>
        </p:nvSpPr>
        <p:spPr>
          <a:xfrm>
            <a:off x="2679508" y="1024878"/>
            <a:ext cx="18026570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enjeux de paix et de sécurité internationale du cyberespace</a:t>
            </a:r>
          </a:p>
        </p:txBody>
      </p:sp>
      <p:sp>
        <p:nvSpPr>
          <p:cNvPr id="739" name="ZoneTexte 12"/>
          <p:cNvSpPr txBox="1"/>
          <p:nvPr/>
        </p:nvSpPr>
        <p:spPr>
          <a:xfrm>
            <a:off x="3912107" y="4224108"/>
            <a:ext cx="16864586" cy="6416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4288C8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Ne s’arrêtant pas aux frontières d’un seul Etat, le cyberespace est devenu le lieu de rapports de force entre États mais également entre États et acteurs non-étatiques (cybercriminels, terroristes, etc.) à l’échelle internationale.</a:t>
            </a:r>
          </a:p>
        </p:txBody>
      </p:sp>
      <p:pic>
        <p:nvPicPr>
          <p:cNvPr id="740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806"/>
            <a:ext cx="1092404" cy="1082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ZoneTexte 2"/>
          <p:cNvSpPr txBox="1"/>
          <p:nvPr/>
        </p:nvSpPr>
        <p:spPr>
          <a:xfrm>
            <a:off x="2679508" y="1024878"/>
            <a:ext cx="18026570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enjeux de paix et de sécurité internationale du cyberespace</a:t>
            </a:r>
          </a:p>
        </p:txBody>
      </p:sp>
      <p:pic>
        <p:nvPicPr>
          <p:cNvPr id="743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806"/>
            <a:ext cx="1092404" cy="1082563"/>
          </a:xfrm>
          <a:prstGeom prst="rect">
            <a:avLst/>
          </a:prstGeom>
          <a:ln w="12700">
            <a:miter lim="400000"/>
          </a:ln>
        </p:spPr>
      </p:pic>
      <p:sp>
        <p:nvSpPr>
          <p:cNvPr id="744" name="ZoneTexte 1"/>
          <p:cNvSpPr txBox="1"/>
          <p:nvPr/>
        </p:nvSpPr>
        <p:spPr>
          <a:xfrm>
            <a:off x="1307910" y="3328561"/>
            <a:ext cx="1949196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 risque de conflit exacerbé par deux facteurs aggravants</a:t>
            </a:r>
          </a:p>
        </p:txBody>
      </p:sp>
      <p:sp>
        <p:nvSpPr>
          <p:cNvPr id="745" name="ZoneTexte 3"/>
          <p:cNvSpPr txBox="1"/>
          <p:nvPr/>
        </p:nvSpPr>
        <p:spPr>
          <a:xfrm>
            <a:off x="3207147" y="5318550"/>
            <a:ext cx="18274506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La difficulté d’attribuer la source des cyberattaques, complexifiant la prise de décision politique, notamment face au risque d’agressions armées.</a:t>
            </a:r>
          </a:p>
        </p:txBody>
      </p:sp>
      <p:sp>
        <p:nvSpPr>
          <p:cNvPr id="746" name="ZoneTexte 6"/>
          <p:cNvSpPr txBox="1"/>
          <p:nvPr/>
        </p:nvSpPr>
        <p:spPr>
          <a:xfrm>
            <a:off x="3207147" y="8052371"/>
            <a:ext cx="18274506" cy="164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defRPr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risque de prolifération des armes cyber offensives, plus faciles à dupliquer et à diffuser que des armes conventionnelles.</a:t>
            </a:r>
          </a:p>
        </p:txBody>
      </p:sp>
      <p:pic>
        <p:nvPicPr>
          <p:cNvPr id="747" name="Graphique 7" descr="Graphiqu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90" y="5318550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48" name="Graphique 8" descr="Graphiqu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2190" y="7982721"/>
            <a:ext cx="1440001" cy="14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ZoneTexte 2"/>
          <p:cNvSpPr txBox="1"/>
          <p:nvPr/>
        </p:nvSpPr>
        <p:spPr>
          <a:xfrm>
            <a:off x="2679508" y="1024878"/>
            <a:ext cx="18026570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enjeux de paix et de sécurité internationale du cyberespace</a:t>
            </a:r>
          </a:p>
        </p:txBody>
      </p:sp>
      <p:pic>
        <p:nvPicPr>
          <p:cNvPr id="751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806"/>
            <a:ext cx="1092404" cy="1082563"/>
          </a:xfrm>
          <a:prstGeom prst="rect">
            <a:avLst/>
          </a:prstGeom>
          <a:ln w="12700">
            <a:miter lim="400000"/>
          </a:ln>
        </p:spPr>
      </p:pic>
      <p:sp>
        <p:nvSpPr>
          <p:cNvPr id="752" name="ZoneTexte 1"/>
          <p:cNvSpPr txBox="1"/>
          <p:nvPr/>
        </p:nvSpPr>
        <p:spPr>
          <a:xfrm>
            <a:off x="1307909" y="3328561"/>
            <a:ext cx="21201572" cy="188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« mesures de renforcement de la confiance » permettent de diminuer le risque de conflits et d’escalade non contrôlée entre Etats. </a:t>
            </a:r>
          </a:p>
        </p:txBody>
      </p:sp>
      <p:sp>
        <p:nvSpPr>
          <p:cNvPr id="753" name="ZoneTexte 3"/>
          <p:cNvSpPr txBox="1"/>
          <p:nvPr/>
        </p:nvSpPr>
        <p:spPr>
          <a:xfrm>
            <a:off x="3207144" y="5717766"/>
            <a:ext cx="18718136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mesures de transparence </a:t>
            </a:r>
            <a:r>
              <a:rPr b="0"/>
              <a:t>(partage d’information) afin de diminuer le risque de mauvaises interprétations des doctrines d’autres Etats.</a:t>
            </a:r>
          </a:p>
        </p:txBody>
      </p:sp>
      <p:sp>
        <p:nvSpPr>
          <p:cNvPr id="754" name="ZoneTexte 6"/>
          <p:cNvSpPr txBox="1"/>
          <p:nvPr/>
        </p:nvSpPr>
        <p:spPr>
          <a:xfrm>
            <a:off x="3207145" y="8143585"/>
            <a:ext cx="18274506" cy="164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mesures de coopération</a:t>
            </a:r>
            <a:r>
              <a:rPr b="0"/>
              <a:t>, visant à renforcer la bonne entente des Etats entre eux.</a:t>
            </a:r>
          </a:p>
        </p:txBody>
      </p:sp>
      <p:pic>
        <p:nvPicPr>
          <p:cNvPr id="755" name="Graphique 7" descr="Graphiqu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2190" y="5657079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56" name="Graphique 8" descr="Graphiqu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2190" y="8095425"/>
            <a:ext cx="1440001" cy="14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57" name="Graphique 9" descr="Graphique 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32171" y="9982068"/>
            <a:ext cx="1440001" cy="1440001"/>
          </a:xfrm>
          <a:prstGeom prst="rect">
            <a:avLst/>
          </a:prstGeom>
          <a:ln w="12700">
            <a:miter lim="400000"/>
          </a:ln>
        </p:spPr>
      </p:pic>
      <p:sp>
        <p:nvSpPr>
          <p:cNvPr id="758" name="ZoneTexte 10"/>
          <p:cNvSpPr txBox="1"/>
          <p:nvPr/>
        </p:nvSpPr>
        <p:spPr>
          <a:xfrm>
            <a:off x="3207145" y="9993894"/>
            <a:ext cx="18274506" cy="241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b="1" sz="4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Les mesures de stabilité</a:t>
            </a:r>
            <a:r>
              <a:rPr b="0"/>
              <a:t>, visant à anticiper les risques de différend et faciliter le dialogue et la désescalade afin de réduire le risque de conflit.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Rectangle 14"/>
          <p:cNvSpPr/>
          <p:nvPr/>
        </p:nvSpPr>
        <p:spPr>
          <a:xfrm>
            <a:off x="0" y="5232400"/>
            <a:ext cx="19278600" cy="7812000"/>
          </a:xfrm>
          <a:prstGeom prst="rect">
            <a:avLst/>
          </a:prstGeom>
          <a:solidFill>
            <a:srgbClr val="4F89C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sp>
        <p:nvSpPr>
          <p:cNvPr id="761" name="ZoneTexte 2"/>
          <p:cNvSpPr txBox="1"/>
          <p:nvPr/>
        </p:nvSpPr>
        <p:spPr>
          <a:xfrm>
            <a:off x="2679508" y="1024878"/>
            <a:ext cx="18026570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Les enjeux de paix et de sécurité internationale du cyberespace</a:t>
            </a:r>
          </a:p>
        </p:txBody>
      </p:sp>
      <p:pic>
        <p:nvPicPr>
          <p:cNvPr id="762" name="Image 11" descr="Imag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2190" y="933806"/>
            <a:ext cx="1092404" cy="1082563"/>
          </a:xfrm>
          <a:prstGeom prst="rect">
            <a:avLst/>
          </a:prstGeom>
          <a:ln w="12700">
            <a:miter lim="400000"/>
          </a:ln>
        </p:spPr>
      </p:pic>
      <p:sp>
        <p:nvSpPr>
          <p:cNvPr id="763" name="ZoneTexte 1"/>
          <p:cNvSpPr txBox="1"/>
          <p:nvPr/>
        </p:nvSpPr>
        <p:spPr>
          <a:xfrm>
            <a:off x="1307909" y="3328561"/>
            <a:ext cx="21938172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>
              <a:lnSpc>
                <a:spcPct val="114000"/>
              </a:lnSpc>
              <a:defRPr b="1" sz="48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Vers des règles pour préserver la sécurité et la stabilité du cyberespace ?</a:t>
            </a:r>
          </a:p>
        </p:txBody>
      </p:sp>
      <p:pic>
        <p:nvPicPr>
          <p:cNvPr id="764" name="Image 16" descr="Imag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13550" y="4640340"/>
            <a:ext cx="16487450" cy="90756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Rectangle 13"/>
          <p:cNvSpPr/>
          <p:nvPr/>
        </p:nvSpPr>
        <p:spPr>
          <a:xfrm>
            <a:off x="-1" y="1548000"/>
            <a:ext cx="24430394" cy="12168000"/>
          </a:xfrm>
          <a:prstGeom prst="rect">
            <a:avLst/>
          </a:prstGeom>
          <a:solidFill>
            <a:srgbClr val="EFA08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latin typeface="+mj-lt"/>
                <a:ea typeface="+mj-ea"/>
                <a:cs typeface="+mj-cs"/>
                <a:sym typeface="Helvetica Neue"/>
              </a:defRPr>
            </a:pPr>
          </a:p>
        </p:txBody>
      </p:sp>
      <p:pic>
        <p:nvPicPr>
          <p:cNvPr id="767" name="Image 6" descr="Imag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09656" y="304737"/>
            <a:ext cx="1724345" cy="2021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768" name="Image 2" descr="Imag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64355" y="3095868"/>
            <a:ext cx="6655290" cy="924972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9" name="Image 3" descr="Imag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09656" y="205514"/>
            <a:ext cx="1724344" cy="22200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ZoneTexte 2"/>
          <p:cNvSpPr txBox="1"/>
          <p:nvPr/>
        </p:nvSpPr>
        <p:spPr>
          <a:xfrm>
            <a:off x="2679508" y="1024878"/>
            <a:ext cx="18026570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Une brève histoire de la cybersécurité</a:t>
            </a:r>
          </a:p>
        </p:txBody>
      </p:sp>
      <p:pic>
        <p:nvPicPr>
          <p:cNvPr id="772" name="Image 13" descr="Image 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5171" y="962810"/>
            <a:ext cx="1082563" cy="1082563"/>
          </a:xfrm>
          <a:prstGeom prst="rect">
            <a:avLst/>
          </a:prstGeom>
          <a:ln w="12700">
            <a:miter lim="400000"/>
          </a:ln>
        </p:spPr>
      </p:pic>
      <p:sp>
        <p:nvSpPr>
          <p:cNvPr id="773" name="ZoneTexte 25"/>
          <p:cNvSpPr txBox="1"/>
          <p:nvPr/>
        </p:nvSpPr>
        <p:spPr>
          <a:xfrm>
            <a:off x="2872375" y="4219440"/>
            <a:ext cx="18042766" cy="580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400">
                <a:solidFill>
                  <a:srgbClr val="E35742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D’inventions majeures dans les années 50/60 dans le domaine de l’électronique (le transistor, le circuit intégré, le microprocesseur) à l’avènement des systèmes d’information et des réseaux puis d’internet, l’informatique n’a cessé de se développer et avec elle la sécurité des systèmes d’information.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Image 1" descr="Imag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1597" y="936369"/>
            <a:ext cx="900001" cy="9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ZoneTexte 2"/>
          <p:cNvSpPr txBox="1"/>
          <p:nvPr/>
        </p:nvSpPr>
        <p:spPr>
          <a:xfrm>
            <a:off x="2679509" y="1024878"/>
            <a:ext cx="12105728" cy="78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806450" indent="-806450" algn="l">
              <a:spcBef>
                <a:spcPts val="2400"/>
              </a:spcBef>
              <a:tabLst>
                <a:tab pos="876300" algn="l"/>
              </a:tabLst>
              <a:defRPr sz="4000">
                <a:solidFill>
                  <a:srgbClr val="A6A6A6"/>
                </a:solidFill>
                <a:latin typeface="Marianne"/>
                <a:ea typeface="Marianne"/>
                <a:cs typeface="Marianne"/>
                <a:sym typeface="Marianne"/>
              </a:defRPr>
            </a:lvl1pPr>
          </a:lstStyle>
          <a:p>
            <a:pPr/>
            <a:r>
              <a:t>Le cyberespace</a:t>
            </a:r>
          </a:p>
        </p:txBody>
      </p:sp>
      <p:sp>
        <p:nvSpPr>
          <p:cNvPr id="206" name="ZoneTexte 12"/>
          <p:cNvSpPr txBox="1"/>
          <p:nvPr/>
        </p:nvSpPr>
        <p:spPr>
          <a:xfrm>
            <a:off x="1277317" y="3550761"/>
            <a:ext cx="21220442" cy="8644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lnSpc>
                <a:spcPct val="114000"/>
              </a:lnSpc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Le cyberespace ou l’espace numérique sont l’ensemble 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algn="l">
              <a:lnSpc>
                <a:spcPct val="114000"/>
              </a:lnSpc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</a:p>
          <a:p>
            <a:pPr marL="685800" indent="-685800" algn="l">
              <a:lnSpc>
                <a:spcPct val="114000"/>
              </a:lnSpc>
              <a:buSzPct val="100000"/>
              <a:buFont typeface="Arial"/>
              <a:buChar char="•"/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des équipements (téléphones, ordinateurs, tablettes, etc.)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685800" indent="-685800" algn="l">
              <a:lnSpc>
                <a:spcPct val="114000"/>
              </a:lnSpc>
              <a:buSzPct val="100000"/>
              <a:buFont typeface="Arial"/>
              <a:buChar char="•"/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des services et applications numériques,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685800" indent="-685800" algn="l">
              <a:lnSpc>
                <a:spcPct val="114000"/>
              </a:lnSpc>
              <a:buSzPct val="100000"/>
              <a:buFont typeface="Arial"/>
              <a:buChar char="•"/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des infrastructures informatiques et des réseaux (dont internet)</a:t>
            </a:r>
            <a:endParaRPr>
              <a:latin typeface="+mj-lt"/>
              <a:ea typeface="+mj-ea"/>
              <a:cs typeface="+mj-cs"/>
              <a:sym typeface="Helvetica Neue"/>
            </a:endParaRPr>
          </a:p>
          <a:p>
            <a:pPr marL="685800" indent="-685800" algn="l">
              <a:lnSpc>
                <a:spcPct val="114000"/>
              </a:lnSpc>
              <a:buSzPct val="100000"/>
              <a:buFont typeface="Arial"/>
              <a:buChar char="•"/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</a:p>
          <a:p>
            <a:pPr algn="l">
              <a:lnSpc>
                <a:spcPct val="114000"/>
              </a:lnSpc>
              <a:defRPr sz="5400">
                <a:solidFill>
                  <a:srgbClr val="233B7E"/>
                </a:solidFill>
                <a:latin typeface="Marianne"/>
                <a:ea typeface="Marianne"/>
                <a:cs typeface="Marianne"/>
                <a:sym typeface="Marianne"/>
              </a:defRPr>
            </a:pPr>
            <a:r>
              <a:t>… existant à l’échelle mondiale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